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533" r:id="rId2"/>
    <p:sldId id="549" r:id="rId3"/>
    <p:sldId id="550" r:id="rId4"/>
    <p:sldId id="552" r:id="rId5"/>
    <p:sldId id="551" r:id="rId6"/>
    <p:sldId id="553" r:id="rId7"/>
    <p:sldId id="415" r:id="rId8"/>
    <p:sldId id="544" r:id="rId9"/>
    <p:sldId id="515" r:id="rId10"/>
    <p:sldId id="506" r:id="rId11"/>
    <p:sldId id="554" r:id="rId12"/>
    <p:sldId id="556" r:id="rId13"/>
    <p:sldId id="555" r:id="rId14"/>
  </p:sldIdLst>
  <p:sldSz cx="9144000" cy="5715000" type="screen16x10"/>
  <p:notesSz cx="9866313" cy="6724650"/>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26" autoAdjust="0"/>
    <p:restoredTop sz="91171" autoAdjust="0"/>
  </p:normalViewPr>
  <p:slideViewPr>
    <p:cSldViewPr>
      <p:cViewPr varScale="1">
        <p:scale>
          <a:sx n="120" d="100"/>
          <a:sy n="120" d="100"/>
        </p:scale>
        <p:origin x="184" y="1920"/>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6334" cy="33758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587651" y="0"/>
            <a:ext cx="4276334" cy="337585"/>
          </a:xfrm>
          <a:prstGeom prst="rect">
            <a:avLst/>
          </a:prstGeom>
        </p:spPr>
        <p:txBody>
          <a:bodyPr vert="horz" lIns="91440" tIns="45720" rIns="91440" bIns="45720" rtlCol="0"/>
          <a:lstStyle>
            <a:lvl1pPr algn="r">
              <a:defRPr sz="1200"/>
            </a:lvl1pPr>
          </a:lstStyle>
          <a:p>
            <a:fld id="{E71A4475-9327-7B49-B504-F49C027B7A94}" type="datetimeFigureOut">
              <a:rPr lang="en-US" smtClean="0"/>
              <a:t>3/29/17</a:t>
            </a:fld>
            <a:endParaRPr lang="en-US"/>
          </a:p>
        </p:txBody>
      </p:sp>
      <p:sp>
        <p:nvSpPr>
          <p:cNvPr id="4" name="Footer Placeholder 3"/>
          <p:cNvSpPr>
            <a:spLocks noGrp="1"/>
          </p:cNvSpPr>
          <p:nvPr>
            <p:ph type="ftr" sz="quarter" idx="2"/>
          </p:nvPr>
        </p:nvSpPr>
        <p:spPr>
          <a:xfrm>
            <a:off x="0" y="6387065"/>
            <a:ext cx="4276334" cy="33758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587651" y="6387065"/>
            <a:ext cx="4276334" cy="337585"/>
          </a:xfrm>
          <a:prstGeom prst="rect">
            <a:avLst/>
          </a:prstGeom>
        </p:spPr>
        <p:txBody>
          <a:bodyPr vert="horz" lIns="91440" tIns="45720" rIns="91440" bIns="45720" rtlCol="0" anchor="b"/>
          <a:lstStyle>
            <a:lvl1pPr algn="r">
              <a:defRPr sz="1200"/>
            </a:lvl1pPr>
          </a:lstStyle>
          <a:p>
            <a:fld id="{976F305D-3545-B14D-9EEC-E65D26889795}" type="slidenum">
              <a:rPr lang="en-US" smtClean="0"/>
              <a:t>‹#›</a:t>
            </a:fld>
            <a:endParaRPr lang="en-US"/>
          </a:p>
        </p:txBody>
      </p:sp>
    </p:spTree>
    <p:extLst>
      <p:ext uri="{BB962C8B-B14F-4D97-AF65-F5344CB8AC3E}">
        <p14:creationId xmlns:p14="http://schemas.microsoft.com/office/powerpoint/2010/main" val="850188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276334" cy="33650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587651" y="1"/>
            <a:ext cx="4276334" cy="336503"/>
          </a:xfrm>
          <a:prstGeom prst="rect">
            <a:avLst/>
          </a:prstGeom>
        </p:spPr>
        <p:txBody>
          <a:bodyPr vert="horz" lIns="91440" tIns="45720" rIns="91440" bIns="45720" rtlCol="0"/>
          <a:lstStyle>
            <a:lvl1pPr algn="r">
              <a:defRPr sz="1200"/>
            </a:lvl1pPr>
          </a:lstStyle>
          <a:p>
            <a:fld id="{7EDE2877-BD95-1343-A552-BA2868463D4E}" type="datetimeFigureOut">
              <a:rPr lang="en-US" smtClean="0"/>
              <a:pPr/>
              <a:t>3/29/17</a:t>
            </a:fld>
            <a:endParaRPr lang="en-US" dirty="0"/>
          </a:p>
        </p:txBody>
      </p:sp>
      <p:sp>
        <p:nvSpPr>
          <p:cNvPr id="4" name="Slide Image Placeholder 3"/>
          <p:cNvSpPr>
            <a:spLocks noGrp="1" noRot="1" noChangeAspect="1"/>
          </p:cNvSpPr>
          <p:nvPr>
            <p:ph type="sldImg" idx="2"/>
          </p:nvPr>
        </p:nvSpPr>
        <p:spPr>
          <a:xfrm>
            <a:off x="2916238" y="504825"/>
            <a:ext cx="4033837" cy="25209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87563" y="3194073"/>
            <a:ext cx="7891187" cy="302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87065"/>
            <a:ext cx="4276334" cy="33650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587651" y="6387065"/>
            <a:ext cx="4276334" cy="336503"/>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997704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833123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2085572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 Id="rId3"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http://www.charleyssnyder.com/Bible%20Prophecy/Image%20Listing/images/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96136" cy="4312325"/>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even Churches of Revel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414" y="2394540"/>
            <a:ext cx="5015586" cy="3347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8218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The Church at </a:t>
            </a:r>
            <a:r>
              <a:rPr lang="en-US" sz="2300" dirty="0" smtClean="0">
                <a:solidFill>
                  <a:srgbClr val="FFFF00"/>
                </a:solidFill>
                <a:latin typeface="Iowan Old Style Black"/>
                <a:cs typeface="Iowan Old Style Black"/>
              </a:rPr>
              <a:t>Sardis </a:t>
            </a:r>
            <a:r>
              <a:rPr lang="mr-IN" sz="2300" dirty="0" smtClean="0">
                <a:solidFill>
                  <a:srgbClr val="FFFF00"/>
                </a:solidFill>
                <a:latin typeface="Iowan Old Style Black"/>
                <a:cs typeface="Iowan Old Style Black"/>
              </a:rPr>
              <a:t>–</a:t>
            </a:r>
            <a:r>
              <a:rPr lang="en-US" sz="2300" dirty="0" smtClean="0">
                <a:solidFill>
                  <a:srgbClr val="FFFF00"/>
                </a:solidFill>
                <a:latin typeface="Iowan Old Style Black"/>
                <a:cs typeface="Iowan Old Style Black"/>
              </a:rPr>
              <a:t> Wake up or die...</a:t>
            </a:r>
            <a:endParaRPr lang="en-US" sz="2300" dirty="0" smtClean="0">
              <a:solidFill>
                <a:srgbClr val="FFFF00"/>
              </a:solidFill>
              <a:latin typeface="Iowan Old Style Black"/>
              <a:cs typeface="Iowan Old Style Black"/>
            </a:endParaRPr>
          </a:p>
        </p:txBody>
      </p:sp>
      <p:sp>
        <p:nvSpPr>
          <p:cNvPr id="15" name="TextBox 14"/>
          <p:cNvSpPr txBox="1"/>
          <p:nvPr/>
        </p:nvSpPr>
        <p:spPr>
          <a:xfrm>
            <a:off x="3626" y="342747"/>
            <a:ext cx="8676456" cy="400110"/>
          </a:xfrm>
          <a:prstGeom prst="rect">
            <a:avLst/>
          </a:prstGeom>
          <a:noFill/>
        </p:spPr>
        <p:txBody>
          <a:bodyPr wrap="square" rtlCol="0">
            <a:spAutoFit/>
          </a:bodyPr>
          <a:lstStyle/>
          <a:p>
            <a:pPr marL="342900" indent="-342900">
              <a:buFont typeface="Arial" charset="0"/>
              <a:buChar char="•"/>
            </a:pPr>
            <a:r>
              <a:rPr lang="en-US" sz="2000" spc="120" dirty="0" smtClean="0">
                <a:solidFill>
                  <a:schemeClr val="bg1"/>
                </a:solidFill>
                <a:latin typeface="Times New Roman"/>
                <a:cs typeface="Times New Roman"/>
              </a:rPr>
              <a:t>Jesus is the source of power </a:t>
            </a:r>
            <a:r>
              <a:rPr lang="en-US" sz="2000" spc="120" dirty="0" smtClean="0">
                <a:solidFill>
                  <a:schemeClr val="bg1"/>
                </a:solidFill>
                <a:latin typeface="Times New Roman"/>
                <a:cs typeface="Times New Roman"/>
              </a:rPr>
              <a:t>/ light / life for a church</a:t>
            </a:r>
          </a:p>
        </p:txBody>
      </p:sp>
      <p:sp>
        <p:nvSpPr>
          <p:cNvPr id="7" name="TextBox 6"/>
          <p:cNvSpPr txBox="1"/>
          <p:nvPr/>
        </p:nvSpPr>
        <p:spPr>
          <a:xfrm>
            <a:off x="0" y="620215"/>
            <a:ext cx="9084997" cy="830997"/>
          </a:xfrm>
          <a:prstGeom prst="rect">
            <a:avLst/>
          </a:prstGeom>
          <a:noFill/>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Arial" charset="0"/>
              <a:buNone/>
              <a:tabLst/>
              <a:defRPr/>
            </a:pPr>
            <a:r>
              <a:rPr lang="en-US" sz="2400" spc="120" dirty="0" smtClean="0">
                <a:solidFill>
                  <a:srgbClr val="FFFF00"/>
                </a:solidFill>
                <a:latin typeface="Times New Roman"/>
                <a:cs typeface="Times New Roman"/>
              </a:rPr>
              <a:t>The only good thing about the church in Sardis is its reputation, but even that is false...</a:t>
            </a:r>
            <a:endParaRPr lang="en-US" sz="2400" spc="120" dirty="0" smtClean="0">
              <a:solidFill>
                <a:srgbClr val="FFFF00"/>
              </a:solidFill>
              <a:latin typeface="Times New Roman"/>
              <a:cs typeface="Times New Roman"/>
            </a:endParaRPr>
          </a:p>
        </p:txBody>
      </p:sp>
      <p:sp>
        <p:nvSpPr>
          <p:cNvPr id="8" name="TextBox 7"/>
          <p:cNvSpPr txBox="1"/>
          <p:nvPr/>
        </p:nvSpPr>
        <p:spPr>
          <a:xfrm>
            <a:off x="3611002" y="1032408"/>
            <a:ext cx="5532998" cy="400110"/>
          </a:xfrm>
          <a:prstGeom prst="rect">
            <a:avLst/>
          </a:prstGeom>
          <a:noFill/>
        </p:spPr>
        <p:txBody>
          <a:bodyPr wrap="square" rtlCol="0">
            <a:spAutoFit/>
          </a:bodyPr>
          <a:lstStyle/>
          <a:p>
            <a:pPr marL="342900" indent="-342900">
              <a:buFont typeface="Arial" charset="0"/>
              <a:buChar char="•"/>
            </a:pPr>
            <a:r>
              <a:rPr lang="en-US" sz="2000" spc="120" dirty="0" smtClean="0">
                <a:solidFill>
                  <a:schemeClr val="bg1"/>
                </a:solidFill>
                <a:latin typeface="Times New Roman"/>
                <a:cs typeface="Times New Roman"/>
              </a:rPr>
              <a:t>A name of being alive, but you are dead!!!</a:t>
            </a:r>
            <a:endParaRPr lang="en-US" sz="2000" spc="120" dirty="0" smtClean="0">
              <a:solidFill>
                <a:schemeClr val="bg1"/>
              </a:solidFill>
              <a:latin typeface="Times New Roman"/>
              <a:cs typeface="Times New Roman"/>
            </a:endParaRPr>
          </a:p>
        </p:txBody>
      </p:sp>
      <p:sp>
        <p:nvSpPr>
          <p:cNvPr id="2" name="TextBox 1"/>
          <p:cNvSpPr txBox="1"/>
          <p:nvPr/>
        </p:nvSpPr>
        <p:spPr>
          <a:xfrm>
            <a:off x="36612" y="1408376"/>
            <a:ext cx="7554044" cy="3016210"/>
          </a:xfrm>
          <a:prstGeom prst="rect">
            <a:avLst/>
          </a:prstGeom>
          <a:noFill/>
          <a:ln w="19050">
            <a:solidFill>
              <a:schemeClr val="accent1"/>
            </a:solidFill>
          </a:ln>
        </p:spPr>
        <p:txBody>
          <a:bodyPr wrap="square" rtlCol="0">
            <a:spAutoFit/>
          </a:bodyPr>
          <a:lstStyle/>
          <a:p>
            <a:r>
              <a:rPr lang="en-US" sz="2200" dirty="0" smtClean="0">
                <a:solidFill>
                  <a:schemeClr val="bg1"/>
                </a:solidFill>
                <a:latin typeface="Times New Roman" charset="0"/>
                <a:ea typeface="Times New Roman" charset="0"/>
                <a:cs typeface="Times New Roman" charset="0"/>
              </a:rPr>
              <a:t>How can we tell if a church is alive???</a:t>
            </a:r>
          </a:p>
          <a:p>
            <a:pPr marL="285750" indent="-285750">
              <a:buFont typeface="Arial" charset="0"/>
              <a:buChar char="•"/>
            </a:pPr>
            <a:r>
              <a:rPr lang="en-US" sz="2200" dirty="0" smtClean="0">
                <a:solidFill>
                  <a:schemeClr val="bg1"/>
                </a:solidFill>
                <a:latin typeface="Times New Roman" charset="0"/>
                <a:ea typeface="Times New Roman" charset="0"/>
                <a:cs typeface="Times New Roman" charset="0"/>
              </a:rPr>
              <a:t>By its reputation?</a:t>
            </a:r>
          </a:p>
          <a:p>
            <a:pPr marL="285750" indent="-285750">
              <a:buFont typeface="Arial" charset="0"/>
              <a:buChar char="•"/>
            </a:pPr>
            <a:r>
              <a:rPr lang="en-US" sz="2200" dirty="0" smtClean="0">
                <a:solidFill>
                  <a:schemeClr val="bg1"/>
                </a:solidFill>
                <a:latin typeface="Times New Roman" charset="0"/>
                <a:ea typeface="Times New Roman" charset="0"/>
                <a:cs typeface="Times New Roman" charset="0"/>
              </a:rPr>
              <a:t>Do we assess our experience of how it “feels”?</a:t>
            </a:r>
          </a:p>
          <a:p>
            <a:pPr marL="742950" lvl="1" indent="-285750">
              <a:buFont typeface="Arial" charset="0"/>
              <a:buChar char="•"/>
            </a:pPr>
            <a:r>
              <a:rPr lang="en-US" sz="2000" dirty="0" smtClean="0">
                <a:solidFill>
                  <a:schemeClr val="bg1"/>
                </a:solidFill>
                <a:latin typeface="Times New Roman" charset="0"/>
                <a:ea typeface="Times New Roman" charset="0"/>
                <a:cs typeface="Times New Roman" charset="0"/>
              </a:rPr>
              <a:t>Moving music</a:t>
            </a:r>
          </a:p>
          <a:p>
            <a:pPr marL="742950" lvl="1" indent="-285750">
              <a:buFont typeface="Arial" charset="0"/>
              <a:buChar char="•"/>
            </a:pPr>
            <a:r>
              <a:rPr lang="en-US" sz="2000" dirty="0" smtClean="0">
                <a:solidFill>
                  <a:schemeClr val="bg1"/>
                </a:solidFill>
                <a:latin typeface="Times New Roman" charset="0"/>
                <a:ea typeface="Times New Roman" charset="0"/>
                <a:cs typeface="Times New Roman" charset="0"/>
              </a:rPr>
              <a:t>Upbeat </a:t>
            </a:r>
          </a:p>
          <a:p>
            <a:pPr marL="742950" lvl="1" indent="-285750">
              <a:buFont typeface="Arial" charset="0"/>
              <a:buChar char="•"/>
            </a:pPr>
            <a:r>
              <a:rPr lang="en-US" sz="2000" dirty="0" smtClean="0">
                <a:solidFill>
                  <a:schemeClr val="bg1"/>
                </a:solidFill>
                <a:latin typeface="Times New Roman" charset="0"/>
                <a:ea typeface="Times New Roman" charset="0"/>
                <a:cs typeface="Times New Roman" charset="0"/>
              </a:rPr>
              <a:t>Good to listen to</a:t>
            </a:r>
          </a:p>
          <a:p>
            <a:pPr marL="742950" lvl="1" indent="-285750">
              <a:buFont typeface="Arial" charset="0"/>
              <a:buChar char="•"/>
            </a:pPr>
            <a:r>
              <a:rPr lang="en-US" sz="2000" dirty="0" smtClean="0">
                <a:solidFill>
                  <a:schemeClr val="bg1"/>
                </a:solidFill>
                <a:latin typeface="Times New Roman" charset="0"/>
                <a:ea typeface="Times New Roman" charset="0"/>
                <a:cs typeface="Times New Roman" charset="0"/>
              </a:rPr>
              <a:t>It engages my emotions / spirit</a:t>
            </a:r>
          </a:p>
          <a:p>
            <a:pPr marL="285750" indent="-285750">
              <a:buFont typeface="Arial" charset="0"/>
              <a:buChar char="•"/>
            </a:pPr>
            <a:r>
              <a:rPr lang="en-US" sz="2200" dirty="0" smtClean="0">
                <a:solidFill>
                  <a:schemeClr val="bg1"/>
                </a:solidFill>
                <a:latin typeface="Times New Roman" charset="0"/>
                <a:ea typeface="Times New Roman" charset="0"/>
                <a:cs typeface="Times New Roman" charset="0"/>
              </a:rPr>
              <a:t>Do we assume the biggest church has grown because it’s alive</a:t>
            </a:r>
          </a:p>
          <a:p>
            <a:pPr marL="285750" indent="-285750">
              <a:buFont typeface="Arial" charset="0"/>
              <a:buChar char="•"/>
            </a:pPr>
            <a:r>
              <a:rPr lang="en-US" sz="2200" dirty="0" smtClean="0">
                <a:solidFill>
                  <a:schemeClr val="bg1"/>
                </a:solidFill>
                <a:latin typeface="Times New Roman" charset="0"/>
                <a:ea typeface="Times New Roman" charset="0"/>
                <a:cs typeface="Times New Roman" charset="0"/>
              </a:rPr>
              <a:t>Do we assess it by the programs it offers?</a:t>
            </a:r>
            <a:endParaRPr lang="en-US" sz="2200" dirty="0">
              <a:solidFill>
                <a:schemeClr val="bg1"/>
              </a:solidFill>
              <a:latin typeface="Times New Roman" charset="0"/>
              <a:ea typeface="Times New Roman" charset="0"/>
              <a:cs typeface="Times New Roman" charset="0"/>
            </a:endParaRPr>
          </a:p>
        </p:txBody>
      </p:sp>
      <p:sp>
        <p:nvSpPr>
          <p:cNvPr id="14" name="TextBox 13"/>
          <p:cNvSpPr txBox="1"/>
          <p:nvPr/>
        </p:nvSpPr>
        <p:spPr>
          <a:xfrm>
            <a:off x="-32671" y="4424586"/>
            <a:ext cx="8844666" cy="400110"/>
          </a:xfrm>
          <a:prstGeom prst="rect">
            <a:avLst/>
          </a:prstGeom>
          <a:noFill/>
        </p:spPr>
        <p:txBody>
          <a:bodyPr wrap="square" rtlCol="0">
            <a:spAutoFit/>
          </a:bodyPr>
          <a:lstStyle/>
          <a:p>
            <a:pPr marL="342900" indent="-342900">
              <a:buFont typeface="Arial" charset="0"/>
              <a:buChar char="•"/>
            </a:pPr>
            <a:r>
              <a:rPr lang="en-US" sz="2000" spc="120" dirty="0" smtClean="0">
                <a:solidFill>
                  <a:schemeClr val="bg1"/>
                </a:solidFill>
                <a:latin typeface="Times New Roman"/>
                <a:cs typeface="Times New Roman"/>
              </a:rPr>
              <a:t>The lure of palatability and marketability of a church</a:t>
            </a:r>
            <a:endParaRPr lang="en-US" sz="2000" spc="120" dirty="0" smtClean="0">
              <a:solidFill>
                <a:schemeClr val="bg1"/>
              </a:solidFill>
              <a:latin typeface="Times New Roman"/>
              <a:cs typeface="Times New Roman"/>
            </a:endParaRPr>
          </a:p>
        </p:txBody>
      </p:sp>
      <p:sp>
        <p:nvSpPr>
          <p:cNvPr id="16" name="TextBox 15"/>
          <p:cNvSpPr txBox="1"/>
          <p:nvPr/>
        </p:nvSpPr>
        <p:spPr>
          <a:xfrm>
            <a:off x="506881" y="4744369"/>
            <a:ext cx="8305114" cy="707886"/>
          </a:xfrm>
          <a:prstGeom prst="rect">
            <a:avLst/>
          </a:prstGeom>
          <a:noFill/>
        </p:spPr>
        <p:txBody>
          <a:bodyPr wrap="square" rtlCol="0">
            <a:spAutoFit/>
          </a:bodyPr>
          <a:lstStyle/>
          <a:p>
            <a:pPr marL="342900" indent="-342900">
              <a:buFont typeface="Arial" charset="0"/>
              <a:buChar char="•"/>
            </a:pPr>
            <a:r>
              <a:rPr lang="en-US" sz="2000" spc="120" dirty="0" smtClean="0">
                <a:solidFill>
                  <a:schemeClr val="bg1"/>
                </a:solidFill>
                <a:latin typeface="Times New Roman"/>
                <a:cs typeface="Times New Roman"/>
              </a:rPr>
              <a:t>How a church tastes </a:t>
            </a:r>
            <a:r>
              <a:rPr lang="mr-IN" sz="2000" spc="120" dirty="0" smtClean="0">
                <a:solidFill>
                  <a:schemeClr val="bg1"/>
                </a:solidFill>
                <a:latin typeface="Times New Roman"/>
                <a:cs typeface="Times New Roman"/>
              </a:rPr>
              <a:t>–</a:t>
            </a:r>
            <a:r>
              <a:rPr lang="en-US" sz="2000" spc="120" dirty="0" smtClean="0">
                <a:solidFill>
                  <a:schemeClr val="bg1"/>
                </a:solidFill>
                <a:latin typeface="Times New Roman"/>
                <a:cs typeface="Times New Roman"/>
              </a:rPr>
              <a:t> “Is it easy to swallow” </a:t>
            </a:r>
            <a:r>
              <a:rPr lang="mr-IN" sz="2000" spc="120" dirty="0" smtClean="0">
                <a:solidFill>
                  <a:schemeClr val="bg1"/>
                </a:solidFill>
                <a:latin typeface="Times New Roman"/>
                <a:cs typeface="Times New Roman"/>
              </a:rPr>
              <a:t>–</a:t>
            </a:r>
            <a:r>
              <a:rPr lang="en-US" sz="2000" spc="120" dirty="0" smtClean="0">
                <a:solidFill>
                  <a:schemeClr val="bg1"/>
                </a:solidFill>
                <a:latin typeface="Times New Roman"/>
                <a:cs typeface="Times New Roman"/>
              </a:rPr>
              <a:t> the easy road</a:t>
            </a:r>
          </a:p>
          <a:p>
            <a:pPr marL="342900" indent="-342900">
              <a:buFont typeface="Arial" charset="0"/>
              <a:buChar char="•"/>
            </a:pPr>
            <a:r>
              <a:rPr lang="en-US" sz="2000" spc="120" dirty="0" smtClean="0">
                <a:solidFill>
                  <a:schemeClr val="bg1"/>
                </a:solidFill>
                <a:latin typeface="Times New Roman"/>
                <a:cs typeface="Times New Roman"/>
              </a:rPr>
              <a:t>How a church ‘sells itself’  </a:t>
            </a:r>
            <a:r>
              <a:rPr lang="mr-IN" sz="2000" spc="120" dirty="0" smtClean="0">
                <a:solidFill>
                  <a:schemeClr val="bg1"/>
                </a:solidFill>
                <a:latin typeface="Times New Roman"/>
                <a:cs typeface="Times New Roman"/>
              </a:rPr>
              <a:t>–</a:t>
            </a:r>
            <a:r>
              <a:rPr lang="en-US" sz="2000" spc="120" dirty="0" smtClean="0">
                <a:solidFill>
                  <a:schemeClr val="bg1"/>
                </a:solidFill>
                <a:latin typeface="Times New Roman"/>
                <a:cs typeface="Times New Roman"/>
              </a:rPr>
              <a:t>  all about image</a:t>
            </a:r>
          </a:p>
        </p:txBody>
      </p:sp>
      <p:sp>
        <p:nvSpPr>
          <p:cNvPr id="18" name="TextBox 17"/>
          <p:cNvSpPr txBox="1"/>
          <p:nvPr/>
        </p:nvSpPr>
        <p:spPr>
          <a:xfrm>
            <a:off x="323528" y="5314890"/>
            <a:ext cx="8557750" cy="400110"/>
          </a:xfrm>
          <a:prstGeom prst="rect">
            <a:avLst/>
          </a:prstGeom>
          <a:noFill/>
        </p:spPr>
        <p:txBody>
          <a:bodyPr wrap="square" rtlCol="0">
            <a:spAutoFit/>
          </a:bodyPr>
          <a:lstStyle/>
          <a:p>
            <a:r>
              <a:rPr lang="en-US" sz="2000" spc="120" dirty="0" smtClean="0">
                <a:solidFill>
                  <a:schemeClr val="bg1"/>
                </a:solidFill>
                <a:latin typeface="Times New Roman"/>
                <a:cs typeface="Times New Roman"/>
              </a:rPr>
              <a:t>May lead to growth and the name of being alive</a:t>
            </a:r>
            <a:endParaRPr lang="en-US" sz="20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120374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bg/>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4">
                                            <p:txEl>
                                              <p:pRg st="0" end="0"/>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6">
                                            <p:txEl>
                                              <p:pRg st="0" end="0"/>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6">
                                            <p:txEl>
                                              <p:pRg st="1" end="1"/>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P spid="7" grpId="0" build="p"/>
      <p:bldP spid="8" grpId="0" build="p"/>
      <p:bldP spid="2" grpId="0" uiExpand="1" build="p" animBg="1"/>
      <p:bldP spid="14" grpId="0" build="p"/>
      <p:bldP spid="16" grpId="0" uiExpand="1" build="p"/>
      <p:bldP spid="1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The Church at </a:t>
            </a:r>
            <a:r>
              <a:rPr lang="en-US" sz="2300" dirty="0" smtClean="0">
                <a:solidFill>
                  <a:srgbClr val="FFFF00"/>
                </a:solidFill>
                <a:latin typeface="Iowan Old Style Black"/>
                <a:cs typeface="Iowan Old Style Black"/>
              </a:rPr>
              <a:t>Sardis </a:t>
            </a:r>
            <a:r>
              <a:rPr lang="mr-IN" sz="2300" dirty="0" smtClean="0">
                <a:solidFill>
                  <a:srgbClr val="FFFF00"/>
                </a:solidFill>
                <a:latin typeface="Iowan Old Style Black"/>
                <a:cs typeface="Iowan Old Style Black"/>
              </a:rPr>
              <a:t>–</a:t>
            </a:r>
            <a:r>
              <a:rPr lang="en-US" sz="2300" dirty="0" smtClean="0">
                <a:solidFill>
                  <a:srgbClr val="FFFF00"/>
                </a:solidFill>
                <a:latin typeface="Iowan Old Style Black"/>
                <a:cs typeface="Iowan Old Style Black"/>
              </a:rPr>
              <a:t> Wake up or die...</a:t>
            </a:r>
            <a:endParaRPr lang="en-US" sz="2300" dirty="0" smtClean="0">
              <a:solidFill>
                <a:srgbClr val="FFFF00"/>
              </a:solidFill>
              <a:latin typeface="Iowan Old Style Black"/>
              <a:cs typeface="Iowan Old Style Black"/>
            </a:endParaRPr>
          </a:p>
        </p:txBody>
      </p:sp>
      <p:sp>
        <p:nvSpPr>
          <p:cNvPr id="15" name="TextBox 14"/>
          <p:cNvSpPr txBox="1"/>
          <p:nvPr/>
        </p:nvSpPr>
        <p:spPr>
          <a:xfrm>
            <a:off x="3626" y="342747"/>
            <a:ext cx="8676456" cy="400110"/>
          </a:xfrm>
          <a:prstGeom prst="rect">
            <a:avLst/>
          </a:prstGeom>
          <a:noFill/>
        </p:spPr>
        <p:txBody>
          <a:bodyPr wrap="square" rtlCol="0">
            <a:spAutoFit/>
          </a:bodyPr>
          <a:lstStyle/>
          <a:p>
            <a:pPr marL="342900" indent="-342900">
              <a:buFont typeface="Arial" charset="0"/>
              <a:buChar char="•"/>
            </a:pPr>
            <a:r>
              <a:rPr lang="en-US" sz="2000" spc="120" dirty="0" smtClean="0">
                <a:solidFill>
                  <a:schemeClr val="bg1"/>
                </a:solidFill>
                <a:latin typeface="Times New Roman"/>
                <a:cs typeface="Times New Roman"/>
              </a:rPr>
              <a:t>Jesus is the source of power </a:t>
            </a:r>
            <a:r>
              <a:rPr lang="en-US" sz="2000" spc="120" dirty="0" smtClean="0">
                <a:solidFill>
                  <a:schemeClr val="bg1"/>
                </a:solidFill>
                <a:latin typeface="Times New Roman"/>
                <a:cs typeface="Times New Roman"/>
              </a:rPr>
              <a:t>/ light / life for a church</a:t>
            </a:r>
          </a:p>
        </p:txBody>
      </p:sp>
      <p:sp>
        <p:nvSpPr>
          <p:cNvPr id="7" name="TextBox 6"/>
          <p:cNvSpPr txBox="1"/>
          <p:nvPr/>
        </p:nvSpPr>
        <p:spPr>
          <a:xfrm>
            <a:off x="0" y="620215"/>
            <a:ext cx="9084997" cy="830997"/>
          </a:xfrm>
          <a:prstGeom prst="rect">
            <a:avLst/>
          </a:prstGeom>
          <a:noFill/>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Arial" charset="0"/>
              <a:buNone/>
              <a:tabLst/>
              <a:defRPr/>
            </a:pPr>
            <a:r>
              <a:rPr lang="en-US" sz="2400" spc="120" dirty="0" smtClean="0">
                <a:solidFill>
                  <a:srgbClr val="FFFF00"/>
                </a:solidFill>
                <a:latin typeface="Times New Roman"/>
                <a:cs typeface="Times New Roman"/>
              </a:rPr>
              <a:t>The only good thing about the church in Sardis is its reputation, but even that is false...</a:t>
            </a:r>
            <a:endParaRPr lang="en-US" sz="2400" spc="120" dirty="0" smtClean="0">
              <a:solidFill>
                <a:srgbClr val="FFFF00"/>
              </a:solidFill>
              <a:latin typeface="Times New Roman"/>
              <a:cs typeface="Times New Roman"/>
            </a:endParaRPr>
          </a:p>
        </p:txBody>
      </p:sp>
      <p:sp>
        <p:nvSpPr>
          <p:cNvPr id="8" name="TextBox 7"/>
          <p:cNvSpPr txBox="1"/>
          <p:nvPr/>
        </p:nvSpPr>
        <p:spPr>
          <a:xfrm>
            <a:off x="3611002" y="1032408"/>
            <a:ext cx="5532998" cy="400110"/>
          </a:xfrm>
          <a:prstGeom prst="rect">
            <a:avLst/>
          </a:prstGeom>
          <a:noFill/>
        </p:spPr>
        <p:txBody>
          <a:bodyPr wrap="square" rtlCol="0">
            <a:spAutoFit/>
          </a:bodyPr>
          <a:lstStyle/>
          <a:p>
            <a:pPr marL="342900" indent="-342900">
              <a:buFont typeface="Arial" charset="0"/>
              <a:buChar char="•"/>
            </a:pPr>
            <a:r>
              <a:rPr lang="en-US" sz="2000" spc="120" dirty="0" smtClean="0">
                <a:solidFill>
                  <a:schemeClr val="bg1"/>
                </a:solidFill>
                <a:latin typeface="Times New Roman"/>
                <a:cs typeface="Times New Roman"/>
              </a:rPr>
              <a:t>A </a:t>
            </a:r>
            <a:r>
              <a:rPr lang="en-US" sz="2000" b="1" u="sng" spc="120" dirty="0" smtClean="0">
                <a:solidFill>
                  <a:schemeClr val="bg1"/>
                </a:solidFill>
                <a:latin typeface="Times New Roman"/>
                <a:cs typeface="Times New Roman"/>
              </a:rPr>
              <a:t>name</a:t>
            </a:r>
            <a:r>
              <a:rPr lang="en-US" sz="2000" spc="120" dirty="0" smtClean="0">
                <a:solidFill>
                  <a:schemeClr val="bg1"/>
                </a:solidFill>
                <a:latin typeface="Times New Roman"/>
                <a:cs typeface="Times New Roman"/>
              </a:rPr>
              <a:t> of being alive, but you are dead!!!</a:t>
            </a:r>
            <a:endParaRPr lang="en-US" sz="2000" spc="120" dirty="0" smtClean="0">
              <a:solidFill>
                <a:schemeClr val="bg1"/>
              </a:solidFill>
              <a:latin typeface="Times New Roman"/>
              <a:cs typeface="Times New Roman"/>
            </a:endParaRPr>
          </a:p>
        </p:txBody>
      </p:sp>
      <p:sp>
        <p:nvSpPr>
          <p:cNvPr id="14" name="TextBox 13"/>
          <p:cNvSpPr txBox="1"/>
          <p:nvPr/>
        </p:nvSpPr>
        <p:spPr>
          <a:xfrm>
            <a:off x="0" y="1466978"/>
            <a:ext cx="9144000" cy="400110"/>
          </a:xfrm>
          <a:prstGeom prst="rect">
            <a:avLst/>
          </a:prstGeom>
          <a:noFill/>
        </p:spPr>
        <p:txBody>
          <a:bodyPr wrap="square" rtlCol="0">
            <a:spAutoFit/>
          </a:bodyPr>
          <a:lstStyle/>
          <a:p>
            <a:pPr marL="342900" indent="-342900">
              <a:buFont typeface="Arial" charset="0"/>
              <a:buChar char="•"/>
            </a:pPr>
            <a:r>
              <a:rPr lang="en-US" sz="2000" spc="120" dirty="0" smtClean="0">
                <a:solidFill>
                  <a:schemeClr val="bg1"/>
                </a:solidFill>
                <a:latin typeface="Times New Roman"/>
                <a:cs typeface="Times New Roman"/>
              </a:rPr>
              <a:t>A name/Reputation/appearance/feeling of being alive, but spiritually dead</a:t>
            </a:r>
          </a:p>
        </p:txBody>
      </p:sp>
      <p:sp>
        <p:nvSpPr>
          <p:cNvPr id="16" name="TextBox 15"/>
          <p:cNvSpPr txBox="1"/>
          <p:nvPr/>
        </p:nvSpPr>
        <p:spPr>
          <a:xfrm>
            <a:off x="94228" y="4012131"/>
            <a:ext cx="9049771" cy="400110"/>
          </a:xfrm>
          <a:prstGeom prst="rect">
            <a:avLst/>
          </a:prstGeom>
          <a:noFill/>
        </p:spPr>
        <p:txBody>
          <a:bodyPr wrap="square" rtlCol="0">
            <a:spAutoFit/>
          </a:bodyPr>
          <a:lstStyle/>
          <a:p>
            <a:pPr marL="342900" indent="-342900">
              <a:buFont typeface="Arial" charset="0"/>
              <a:buChar char="•"/>
            </a:pPr>
            <a:r>
              <a:rPr lang="en-US" sz="2000" spc="120" dirty="0" smtClean="0">
                <a:solidFill>
                  <a:schemeClr val="bg1"/>
                </a:solidFill>
                <a:latin typeface="Times New Roman"/>
                <a:cs typeface="Times New Roman"/>
              </a:rPr>
              <a:t>Go back to basics of the Gospel.  </a:t>
            </a:r>
            <a:endParaRPr lang="en-US" sz="2000" spc="120" dirty="0" smtClean="0">
              <a:solidFill>
                <a:schemeClr val="bg1"/>
              </a:solidFill>
              <a:latin typeface="Times New Roman"/>
              <a:cs typeface="Times New Roman"/>
            </a:endParaRPr>
          </a:p>
        </p:txBody>
      </p:sp>
      <p:sp>
        <p:nvSpPr>
          <p:cNvPr id="18" name="TextBox 17"/>
          <p:cNvSpPr txBox="1"/>
          <p:nvPr/>
        </p:nvSpPr>
        <p:spPr>
          <a:xfrm>
            <a:off x="380563" y="2135799"/>
            <a:ext cx="8704434" cy="1631216"/>
          </a:xfrm>
          <a:prstGeom prst="rect">
            <a:avLst/>
          </a:prstGeom>
          <a:noFill/>
        </p:spPr>
        <p:txBody>
          <a:bodyPr wrap="square" rtlCol="0">
            <a:spAutoFit/>
          </a:bodyPr>
          <a:lstStyle/>
          <a:p>
            <a:pPr marL="457200" indent="-457200">
              <a:buFont typeface="+mj-lt"/>
              <a:buAutoNum type="arabicPeriod"/>
            </a:pPr>
            <a:r>
              <a:rPr lang="en-US" sz="2000" spc="120" dirty="0" smtClean="0">
                <a:solidFill>
                  <a:schemeClr val="bg1"/>
                </a:solidFill>
                <a:latin typeface="Times New Roman"/>
                <a:cs typeface="Times New Roman"/>
              </a:rPr>
              <a:t>Holding to the basics of the Gospel </a:t>
            </a:r>
            <a:r>
              <a:rPr lang="mr-IN" sz="2000" spc="120" dirty="0" smtClean="0">
                <a:solidFill>
                  <a:schemeClr val="bg1"/>
                </a:solidFill>
                <a:latin typeface="Times New Roman"/>
                <a:cs typeface="Times New Roman"/>
              </a:rPr>
              <a:t>–</a:t>
            </a:r>
            <a:r>
              <a:rPr lang="en-US" sz="2000" spc="120" dirty="0" smtClean="0">
                <a:solidFill>
                  <a:schemeClr val="bg1"/>
                </a:solidFill>
                <a:latin typeface="Times New Roman"/>
                <a:cs typeface="Times New Roman"/>
              </a:rPr>
              <a:t> the narrow, hard road</a:t>
            </a:r>
          </a:p>
          <a:p>
            <a:pPr marL="457200" indent="-457200">
              <a:buFont typeface="+mj-lt"/>
              <a:buAutoNum type="arabicPeriod"/>
            </a:pPr>
            <a:r>
              <a:rPr lang="en-US" sz="2000" spc="120" dirty="0" smtClean="0">
                <a:solidFill>
                  <a:schemeClr val="bg1"/>
                </a:solidFill>
                <a:latin typeface="Times New Roman"/>
                <a:cs typeface="Times New Roman"/>
              </a:rPr>
              <a:t>Living with an expectation of the immanent return of Jesus</a:t>
            </a:r>
            <a:br>
              <a:rPr lang="en-US" sz="2000" spc="120" dirty="0" smtClean="0">
                <a:solidFill>
                  <a:schemeClr val="bg1"/>
                </a:solidFill>
                <a:latin typeface="Times New Roman"/>
                <a:cs typeface="Times New Roman"/>
              </a:rPr>
            </a:br>
            <a:r>
              <a:rPr lang="en-US" sz="2000" spc="120" dirty="0" smtClean="0">
                <a:solidFill>
                  <a:schemeClr val="bg1"/>
                </a:solidFill>
                <a:latin typeface="Times New Roman"/>
                <a:cs typeface="Times New Roman"/>
              </a:rPr>
              <a:t>(Righteous living &amp; the urgency of preaching the Gospel)</a:t>
            </a:r>
          </a:p>
          <a:p>
            <a:pPr marL="457200" indent="-457200">
              <a:buFont typeface="+mj-lt"/>
              <a:buAutoNum type="arabicPeriod"/>
            </a:pPr>
            <a:r>
              <a:rPr lang="en-US" sz="2000" spc="120" dirty="0" smtClean="0">
                <a:solidFill>
                  <a:schemeClr val="bg1"/>
                </a:solidFill>
                <a:latin typeface="Times New Roman"/>
                <a:cs typeface="Times New Roman"/>
              </a:rPr>
              <a:t>Not soiling our ‘spiritual clothes’ </a:t>
            </a:r>
            <a:r>
              <a:rPr lang="mr-IN" sz="2000" spc="120" dirty="0" smtClean="0">
                <a:solidFill>
                  <a:schemeClr val="bg1"/>
                </a:solidFill>
                <a:latin typeface="Times New Roman"/>
                <a:cs typeface="Times New Roman"/>
              </a:rPr>
              <a:t>–</a:t>
            </a:r>
            <a:r>
              <a:rPr lang="en-US" sz="2000" spc="120" dirty="0" smtClean="0">
                <a:solidFill>
                  <a:schemeClr val="bg1"/>
                </a:solidFill>
                <a:latin typeface="Times New Roman"/>
                <a:cs typeface="Times New Roman"/>
              </a:rPr>
              <a:t> not living by the world’s values</a:t>
            </a:r>
          </a:p>
          <a:p>
            <a:pPr marL="457200" indent="-457200">
              <a:buFont typeface="+mj-lt"/>
              <a:buAutoNum type="arabicPeriod"/>
            </a:pPr>
            <a:r>
              <a:rPr lang="en-US" sz="2000" spc="120" dirty="0" smtClean="0">
                <a:solidFill>
                  <a:schemeClr val="bg1"/>
                </a:solidFill>
                <a:latin typeface="Times New Roman"/>
                <a:cs typeface="Times New Roman"/>
              </a:rPr>
              <a:t>Confessing Jesus Christ, without fear of offending</a:t>
            </a:r>
          </a:p>
        </p:txBody>
      </p:sp>
      <p:sp>
        <p:nvSpPr>
          <p:cNvPr id="3" name="Rectangle 2"/>
          <p:cNvSpPr/>
          <p:nvPr/>
        </p:nvSpPr>
        <p:spPr>
          <a:xfrm>
            <a:off x="-33140" y="1816240"/>
            <a:ext cx="8493572" cy="400110"/>
          </a:xfrm>
          <a:prstGeom prst="rect">
            <a:avLst/>
          </a:prstGeom>
        </p:spPr>
        <p:txBody>
          <a:bodyPr wrap="square">
            <a:spAutoFit/>
          </a:bodyPr>
          <a:lstStyle/>
          <a:p>
            <a:r>
              <a:rPr lang="en-US" sz="2000" spc="120" dirty="0">
                <a:solidFill>
                  <a:srgbClr val="FFFF00"/>
                </a:solidFill>
                <a:latin typeface="Times New Roman"/>
                <a:cs typeface="Times New Roman"/>
              </a:rPr>
              <a:t>Jesus looks for something different as evidence of </a:t>
            </a:r>
            <a:r>
              <a:rPr lang="en-US" sz="2000" spc="120" dirty="0" smtClean="0">
                <a:solidFill>
                  <a:srgbClr val="FFFF00"/>
                </a:solidFill>
                <a:latin typeface="Times New Roman"/>
                <a:cs typeface="Times New Roman"/>
              </a:rPr>
              <a:t>an alive church</a:t>
            </a:r>
            <a:endParaRPr lang="en-US" sz="2000" spc="120" dirty="0">
              <a:solidFill>
                <a:srgbClr val="FFFF00"/>
              </a:solidFill>
              <a:latin typeface="Times New Roman"/>
              <a:cs typeface="Times New Roman"/>
            </a:endParaRPr>
          </a:p>
        </p:txBody>
      </p:sp>
      <p:sp>
        <p:nvSpPr>
          <p:cNvPr id="11" name="Rectangle 10"/>
          <p:cNvSpPr/>
          <p:nvPr/>
        </p:nvSpPr>
        <p:spPr>
          <a:xfrm>
            <a:off x="0" y="3721596"/>
            <a:ext cx="8493572" cy="400110"/>
          </a:xfrm>
          <a:prstGeom prst="rect">
            <a:avLst/>
          </a:prstGeom>
        </p:spPr>
        <p:txBody>
          <a:bodyPr wrap="square">
            <a:spAutoFit/>
          </a:bodyPr>
          <a:lstStyle/>
          <a:p>
            <a:r>
              <a:rPr lang="en-US" sz="2000" spc="120" dirty="0" smtClean="0">
                <a:solidFill>
                  <a:srgbClr val="FFFF00"/>
                </a:solidFill>
                <a:latin typeface="Times New Roman"/>
                <a:cs typeface="Times New Roman"/>
              </a:rPr>
              <a:t>For a dead church to live again:</a:t>
            </a:r>
            <a:endParaRPr lang="en-US" sz="2000" spc="120" dirty="0">
              <a:solidFill>
                <a:srgbClr val="FFFF00"/>
              </a:solidFill>
              <a:latin typeface="Times New Roman"/>
              <a:cs typeface="Times New Roman"/>
            </a:endParaRPr>
          </a:p>
        </p:txBody>
      </p:sp>
      <p:sp>
        <p:nvSpPr>
          <p:cNvPr id="4" name="Rectangle 3"/>
          <p:cNvSpPr/>
          <p:nvPr/>
        </p:nvSpPr>
        <p:spPr>
          <a:xfrm>
            <a:off x="4619113" y="3992061"/>
            <a:ext cx="4302588" cy="369332"/>
          </a:xfrm>
          <a:prstGeom prst="rect">
            <a:avLst/>
          </a:prstGeom>
          <a:ln w="22225">
            <a:solidFill>
              <a:schemeClr val="bg1"/>
            </a:solidFill>
          </a:ln>
        </p:spPr>
        <p:txBody>
          <a:bodyPr wrap="none">
            <a:spAutoFit/>
          </a:bodyPr>
          <a:lstStyle/>
          <a:p>
            <a:r>
              <a:rPr lang="en-US" spc="120">
                <a:solidFill>
                  <a:schemeClr val="bg1"/>
                </a:solidFill>
                <a:latin typeface="Times New Roman"/>
                <a:cs typeface="Times New Roman"/>
              </a:rPr>
              <a:t>Wake up;  Remember;  Obey;  Repent</a:t>
            </a:r>
            <a:endParaRPr lang="en-US" spc="120" dirty="0">
              <a:solidFill>
                <a:schemeClr val="bg1"/>
              </a:solidFill>
              <a:latin typeface="Times New Roman"/>
              <a:cs typeface="Times New Roman"/>
            </a:endParaRPr>
          </a:p>
        </p:txBody>
      </p:sp>
      <p:sp>
        <p:nvSpPr>
          <p:cNvPr id="13" name="Rectangle 12"/>
          <p:cNvSpPr/>
          <p:nvPr/>
        </p:nvSpPr>
        <p:spPr>
          <a:xfrm>
            <a:off x="0" y="4406454"/>
            <a:ext cx="8493572" cy="400110"/>
          </a:xfrm>
          <a:prstGeom prst="rect">
            <a:avLst/>
          </a:prstGeom>
        </p:spPr>
        <p:txBody>
          <a:bodyPr wrap="square">
            <a:spAutoFit/>
          </a:bodyPr>
          <a:lstStyle/>
          <a:p>
            <a:r>
              <a:rPr lang="en-US" sz="2000" spc="120" dirty="0" smtClean="0">
                <a:solidFill>
                  <a:srgbClr val="FFFF00"/>
                </a:solidFill>
                <a:latin typeface="Times New Roman"/>
                <a:cs typeface="Times New Roman"/>
              </a:rPr>
              <a:t>If they don’t repent, the church will die.</a:t>
            </a:r>
            <a:endParaRPr lang="en-US" sz="2000" spc="120" dirty="0">
              <a:solidFill>
                <a:srgbClr val="FFFF00"/>
              </a:solidFill>
              <a:latin typeface="Times New Roman"/>
              <a:cs typeface="Times New Roman"/>
            </a:endParaRPr>
          </a:p>
        </p:txBody>
      </p:sp>
    </p:spTree>
    <p:extLst>
      <p:ext uri="{BB962C8B-B14F-4D97-AF65-F5344CB8AC3E}">
        <p14:creationId xmlns:p14="http://schemas.microsoft.com/office/powerpoint/2010/main" val="389246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16" grpId="0" build="p"/>
      <p:bldP spid="18" grpId="0" uiExpand="1" build="p"/>
      <p:bldP spid="3" grpId="0"/>
      <p:bldP spid="11" grpId="0"/>
      <p:bldP spid="4" grpId="0" animBg="1"/>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908762"/>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US" sz="3100" b="1" baseline="30000" dirty="0">
                <a:solidFill>
                  <a:schemeClr val="bg1"/>
                </a:solidFill>
                <a:latin typeface="Times New Roman" charset="0"/>
                <a:ea typeface="Times New Roman" charset="0"/>
                <a:cs typeface="Times New Roman" charset="0"/>
              </a:rPr>
              <a:t>4 </a:t>
            </a:r>
            <a:r>
              <a:rPr lang="en-US" sz="3100" dirty="0">
                <a:solidFill>
                  <a:schemeClr val="bg1"/>
                </a:solidFill>
                <a:latin typeface="Times New Roman" charset="0"/>
                <a:ea typeface="Times New Roman" charset="0"/>
                <a:cs typeface="Times New Roman" charset="0"/>
              </a:rPr>
              <a:t>Yet you have still a few names in Sardis, people who have not soiled their garments, and they will walk with me in white, for they are worthy. </a:t>
            </a:r>
            <a:r>
              <a:rPr lang="en-US" sz="3100" b="1" baseline="30000" dirty="0">
                <a:solidFill>
                  <a:schemeClr val="bg1"/>
                </a:solidFill>
                <a:latin typeface="Times New Roman" charset="0"/>
                <a:ea typeface="Times New Roman" charset="0"/>
                <a:cs typeface="Times New Roman" charset="0"/>
              </a:rPr>
              <a:t>5 </a:t>
            </a:r>
            <a:r>
              <a:rPr lang="en-US" sz="3100" dirty="0">
                <a:solidFill>
                  <a:schemeClr val="bg1"/>
                </a:solidFill>
                <a:latin typeface="Times New Roman" charset="0"/>
                <a:ea typeface="Times New Roman" charset="0"/>
                <a:cs typeface="Times New Roman" charset="0"/>
              </a:rPr>
              <a:t>The one who conquers will be clothed thus in white garments, and I will never blot his name out of the book of life. I will confess his name before my Father and before his angels. </a:t>
            </a:r>
            <a:r>
              <a:rPr lang="en-US" sz="3100" b="1" baseline="30000" dirty="0">
                <a:solidFill>
                  <a:schemeClr val="bg1"/>
                </a:solidFill>
                <a:latin typeface="Times New Roman" charset="0"/>
                <a:ea typeface="Times New Roman" charset="0"/>
                <a:cs typeface="Times New Roman" charset="0"/>
              </a:rPr>
              <a:t>6 </a:t>
            </a:r>
            <a:r>
              <a:rPr lang="en-US" sz="3100" dirty="0">
                <a:solidFill>
                  <a:schemeClr val="bg1"/>
                </a:solidFill>
                <a:latin typeface="Times New Roman" charset="0"/>
                <a:ea typeface="Times New Roman" charset="0"/>
                <a:cs typeface="Times New Roman" charset="0"/>
              </a:rPr>
              <a:t>He who has an ear, let him hear what the Spirit says to the churches.’ </a:t>
            </a:r>
            <a:endParaRPr lang="en-GB" sz="31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905010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The Church at </a:t>
            </a:r>
            <a:r>
              <a:rPr lang="en-US" sz="2300" dirty="0" smtClean="0">
                <a:solidFill>
                  <a:srgbClr val="FFFF00"/>
                </a:solidFill>
                <a:latin typeface="Iowan Old Style Black"/>
                <a:cs typeface="Iowan Old Style Black"/>
              </a:rPr>
              <a:t>Sardis </a:t>
            </a:r>
            <a:r>
              <a:rPr lang="mr-IN" sz="2300" dirty="0" smtClean="0">
                <a:solidFill>
                  <a:srgbClr val="FFFF00"/>
                </a:solidFill>
                <a:latin typeface="Iowan Old Style Black"/>
                <a:cs typeface="Iowan Old Style Black"/>
              </a:rPr>
              <a:t>–</a:t>
            </a:r>
            <a:r>
              <a:rPr lang="en-US" sz="2300" dirty="0" smtClean="0">
                <a:solidFill>
                  <a:srgbClr val="FFFF00"/>
                </a:solidFill>
                <a:latin typeface="Iowan Old Style Black"/>
                <a:cs typeface="Iowan Old Style Black"/>
              </a:rPr>
              <a:t> Wake up or die...</a:t>
            </a:r>
            <a:endParaRPr lang="en-US" sz="2300" dirty="0" smtClean="0">
              <a:solidFill>
                <a:srgbClr val="FFFF00"/>
              </a:solidFill>
              <a:latin typeface="Iowan Old Style Black"/>
              <a:cs typeface="Iowan Old Style Black"/>
            </a:endParaRPr>
          </a:p>
        </p:txBody>
      </p:sp>
      <p:sp>
        <p:nvSpPr>
          <p:cNvPr id="15" name="TextBox 14"/>
          <p:cNvSpPr txBox="1"/>
          <p:nvPr/>
        </p:nvSpPr>
        <p:spPr>
          <a:xfrm>
            <a:off x="3626" y="342747"/>
            <a:ext cx="8676456" cy="400110"/>
          </a:xfrm>
          <a:prstGeom prst="rect">
            <a:avLst/>
          </a:prstGeom>
          <a:noFill/>
        </p:spPr>
        <p:txBody>
          <a:bodyPr wrap="square" rtlCol="0">
            <a:spAutoFit/>
          </a:bodyPr>
          <a:lstStyle/>
          <a:p>
            <a:pPr marL="342900" indent="-342900">
              <a:buFont typeface="Arial" charset="0"/>
              <a:buChar char="•"/>
            </a:pPr>
            <a:r>
              <a:rPr lang="en-US" sz="2000" spc="120" dirty="0" smtClean="0">
                <a:solidFill>
                  <a:schemeClr val="bg1"/>
                </a:solidFill>
                <a:latin typeface="Times New Roman"/>
                <a:cs typeface="Times New Roman"/>
              </a:rPr>
              <a:t>Jesus is the source of power </a:t>
            </a:r>
            <a:r>
              <a:rPr lang="en-US" sz="2000" spc="120" dirty="0" smtClean="0">
                <a:solidFill>
                  <a:schemeClr val="bg1"/>
                </a:solidFill>
                <a:latin typeface="Times New Roman"/>
                <a:cs typeface="Times New Roman"/>
              </a:rPr>
              <a:t>/ light / life for a church</a:t>
            </a:r>
          </a:p>
        </p:txBody>
      </p:sp>
      <p:sp>
        <p:nvSpPr>
          <p:cNvPr id="7" name="TextBox 6"/>
          <p:cNvSpPr txBox="1"/>
          <p:nvPr/>
        </p:nvSpPr>
        <p:spPr>
          <a:xfrm>
            <a:off x="0" y="620215"/>
            <a:ext cx="9084997" cy="830997"/>
          </a:xfrm>
          <a:prstGeom prst="rect">
            <a:avLst/>
          </a:prstGeom>
          <a:noFill/>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Arial" charset="0"/>
              <a:buNone/>
              <a:tabLst/>
              <a:defRPr/>
            </a:pPr>
            <a:r>
              <a:rPr lang="en-US" sz="2400" spc="120" dirty="0" smtClean="0">
                <a:solidFill>
                  <a:srgbClr val="FFFF00"/>
                </a:solidFill>
                <a:latin typeface="Times New Roman"/>
                <a:cs typeface="Times New Roman"/>
              </a:rPr>
              <a:t>The only good thing about the church in Sardis is its reputation, but even that is false...</a:t>
            </a:r>
            <a:endParaRPr lang="en-US" sz="2400" spc="120" dirty="0" smtClean="0">
              <a:solidFill>
                <a:srgbClr val="FFFF00"/>
              </a:solidFill>
              <a:latin typeface="Times New Roman"/>
              <a:cs typeface="Times New Roman"/>
            </a:endParaRPr>
          </a:p>
        </p:txBody>
      </p:sp>
      <p:sp>
        <p:nvSpPr>
          <p:cNvPr id="8" name="TextBox 7"/>
          <p:cNvSpPr txBox="1"/>
          <p:nvPr/>
        </p:nvSpPr>
        <p:spPr>
          <a:xfrm>
            <a:off x="3611002" y="1032408"/>
            <a:ext cx="5532998" cy="400110"/>
          </a:xfrm>
          <a:prstGeom prst="rect">
            <a:avLst/>
          </a:prstGeom>
          <a:noFill/>
        </p:spPr>
        <p:txBody>
          <a:bodyPr wrap="square" rtlCol="0">
            <a:spAutoFit/>
          </a:bodyPr>
          <a:lstStyle/>
          <a:p>
            <a:pPr marL="342900" indent="-342900">
              <a:buFont typeface="Arial" charset="0"/>
              <a:buChar char="•"/>
            </a:pPr>
            <a:r>
              <a:rPr lang="en-US" sz="2000" spc="120" dirty="0" smtClean="0">
                <a:solidFill>
                  <a:schemeClr val="bg1"/>
                </a:solidFill>
                <a:latin typeface="Times New Roman"/>
                <a:cs typeface="Times New Roman"/>
              </a:rPr>
              <a:t>A </a:t>
            </a:r>
            <a:r>
              <a:rPr lang="en-US" sz="2000" b="1" u="sng" spc="120" dirty="0" smtClean="0">
                <a:solidFill>
                  <a:schemeClr val="bg1"/>
                </a:solidFill>
                <a:latin typeface="Times New Roman"/>
                <a:cs typeface="Times New Roman"/>
              </a:rPr>
              <a:t>name</a:t>
            </a:r>
            <a:r>
              <a:rPr lang="en-US" sz="2000" spc="120" dirty="0" smtClean="0">
                <a:solidFill>
                  <a:schemeClr val="bg1"/>
                </a:solidFill>
                <a:latin typeface="Times New Roman"/>
                <a:cs typeface="Times New Roman"/>
              </a:rPr>
              <a:t> of being alive, but you are dead!!!</a:t>
            </a:r>
            <a:endParaRPr lang="en-US" sz="2000" spc="120" dirty="0" smtClean="0">
              <a:solidFill>
                <a:schemeClr val="bg1"/>
              </a:solidFill>
              <a:latin typeface="Times New Roman"/>
              <a:cs typeface="Times New Roman"/>
            </a:endParaRPr>
          </a:p>
        </p:txBody>
      </p:sp>
      <p:sp>
        <p:nvSpPr>
          <p:cNvPr id="14" name="TextBox 13"/>
          <p:cNvSpPr txBox="1"/>
          <p:nvPr/>
        </p:nvSpPr>
        <p:spPr>
          <a:xfrm>
            <a:off x="0" y="1466978"/>
            <a:ext cx="9144000" cy="400110"/>
          </a:xfrm>
          <a:prstGeom prst="rect">
            <a:avLst/>
          </a:prstGeom>
          <a:noFill/>
        </p:spPr>
        <p:txBody>
          <a:bodyPr wrap="square" rtlCol="0">
            <a:spAutoFit/>
          </a:bodyPr>
          <a:lstStyle/>
          <a:p>
            <a:pPr marL="342900" indent="-342900">
              <a:buFont typeface="Arial" charset="0"/>
              <a:buChar char="•"/>
            </a:pPr>
            <a:r>
              <a:rPr lang="en-US" sz="2000" spc="120" dirty="0" smtClean="0">
                <a:solidFill>
                  <a:schemeClr val="bg1"/>
                </a:solidFill>
                <a:latin typeface="Times New Roman"/>
                <a:cs typeface="Times New Roman"/>
              </a:rPr>
              <a:t>A name/Reputation/appearance/feeling of being alive, but spiritually dead</a:t>
            </a:r>
          </a:p>
        </p:txBody>
      </p:sp>
      <p:sp>
        <p:nvSpPr>
          <p:cNvPr id="16" name="TextBox 15"/>
          <p:cNvSpPr txBox="1"/>
          <p:nvPr/>
        </p:nvSpPr>
        <p:spPr>
          <a:xfrm>
            <a:off x="94228" y="4012131"/>
            <a:ext cx="9049771" cy="400110"/>
          </a:xfrm>
          <a:prstGeom prst="rect">
            <a:avLst/>
          </a:prstGeom>
          <a:noFill/>
        </p:spPr>
        <p:txBody>
          <a:bodyPr wrap="square" rtlCol="0">
            <a:spAutoFit/>
          </a:bodyPr>
          <a:lstStyle/>
          <a:p>
            <a:pPr marL="342900" indent="-342900">
              <a:buFont typeface="Arial" charset="0"/>
              <a:buChar char="•"/>
            </a:pPr>
            <a:r>
              <a:rPr lang="en-US" sz="2000" spc="120" dirty="0" smtClean="0">
                <a:solidFill>
                  <a:schemeClr val="bg1"/>
                </a:solidFill>
                <a:latin typeface="Times New Roman"/>
                <a:cs typeface="Times New Roman"/>
              </a:rPr>
              <a:t>Go back to basics of the Gospel.  </a:t>
            </a:r>
            <a:endParaRPr lang="en-US" sz="2000" spc="120" dirty="0" smtClean="0">
              <a:solidFill>
                <a:schemeClr val="bg1"/>
              </a:solidFill>
              <a:latin typeface="Times New Roman"/>
              <a:cs typeface="Times New Roman"/>
            </a:endParaRPr>
          </a:p>
        </p:txBody>
      </p:sp>
      <p:sp>
        <p:nvSpPr>
          <p:cNvPr id="18" name="TextBox 17"/>
          <p:cNvSpPr txBox="1"/>
          <p:nvPr/>
        </p:nvSpPr>
        <p:spPr>
          <a:xfrm>
            <a:off x="380563" y="2135799"/>
            <a:ext cx="8704434" cy="1631216"/>
          </a:xfrm>
          <a:prstGeom prst="rect">
            <a:avLst/>
          </a:prstGeom>
          <a:noFill/>
        </p:spPr>
        <p:txBody>
          <a:bodyPr wrap="square" rtlCol="0">
            <a:spAutoFit/>
          </a:bodyPr>
          <a:lstStyle/>
          <a:p>
            <a:pPr marL="457200" indent="-457200">
              <a:buFont typeface="+mj-lt"/>
              <a:buAutoNum type="arabicPeriod"/>
            </a:pPr>
            <a:r>
              <a:rPr lang="en-US" sz="2000" spc="120" dirty="0" smtClean="0">
                <a:solidFill>
                  <a:schemeClr val="bg1"/>
                </a:solidFill>
                <a:latin typeface="Times New Roman"/>
                <a:cs typeface="Times New Roman"/>
              </a:rPr>
              <a:t>Holding to the basics of the Gospel </a:t>
            </a:r>
            <a:r>
              <a:rPr lang="mr-IN" sz="2000" spc="120" dirty="0" smtClean="0">
                <a:solidFill>
                  <a:schemeClr val="bg1"/>
                </a:solidFill>
                <a:latin typeface="Times New Roman"/>
                <a:cs typeface="Times New Roman"/>
              </a:rPr>
              <a:t>–</a:t>
            </a:r>
            <a:r>
              <a:rPr lang="en-US" sz="2000" spc="120" dirty="0" smtClean="0">
                <a:solidFill>
                  <a:schemeClr val="bg1"/>
                </a:solidFill>
                <a:latin typeface="Times New Roman"/>
                <a:cs typeface="Times New Roman"/>
              </a:rPr>
              <a:t> the narrow, hard road</a:t>
            </a:r>
          </a:p>
          <a:p>
            <a:pPr marL="457200" indent="-457200">
              <a:buFont typeface="+mj-lt"/>
              <a:buAutoNum type="arabicPeriod"/>
            </a:pPr>
            <a:r>
              <a:rPr lang="en-US" sz="2000" spc="120" dirty="0" smtClean="0">
                <a:solidFill>
                  <a:schemeClr val="bg1"/>
                </a:solidFill>
                <a:latin typeface="Times New Roman"/>
                <a:cs typeface="Times New Roman"/>
              </a:rPr>
              <a:t>Living with an expectation of the immanent return of Jesus</a:t>
            </a:r>
            <a:br>
              <a:rPr lang="en-US" sz="2000" spc="120" dirty="0" smtClean="0">
                <a:solidFill>
                  <a:schemeClr val="bg1"/>
                </a:solidFill>
                <a:latin typeface="Times New Roman"/>
                <a:cs typeface="Times New Roman"/>
              </a:rPr>
            </a:br>
            <a:r>
              <a:rPr lang="en-US" sz="2000" spc="120" dirty="0" smtClean="0">
                <a:solidFill>
                  <a:schemeClr val="bg1"/>
                </a:solidFill>
                <a:latin typeface="Times New Roman"/>
                <a:cs typeface="Times New Roman"/>
              </a:rPr>
              <a:t>(Righteous living &amp; the urgency of preaching the Gospel)</a:t>
            </a:r>
          </a:p>
          <a:p>
            <a:pPr marL="457200" indent="-457200">
              <a:buFont typeface="+mj-lt"/>
              <a:buAutoNum type="arabicPeriod"/>
            </a:pPr>
            <a:r>
              <a:rPr lang="en-US" sz="2000" spc="120" dirty="0" smtClean="0">
                <a:solidFill>
                  <a:schemeClr val="bg1"/>
                </a:solidFill>
                <a:latin typeface="Times New Roman"/>
                <a:cs typeface="Times New Roman"/>
              </a:rPr>
              <a:t>Not soiling our ‘spiritual clothes’ </a:t>
            </a:r>
            <a:r>
              <a:rPr lang="mr-IN" sz="2000" spc="120" dirty="0" smtClean="0">
                <a:solidFill>
                  <a:schemeClr val="bg1"/>
                </a:solidFill>
                <a:latin typeface="Times New Roman"/>
                <a:cs typeface="Times New Roman"/>
              </a:rPr>
              <a:t>–</a:t>
            </a:r>
            <a:r>
              <a:rPr lang="en-US" sz="2000" spc="120" dirty="0" smtClean="0">
                <a:solidFill>
                  <a:schemeClr val="bg1"/>
                </a:solidFill>
                <a:latin typeface="Times New Roman"/>
                <a:cs typeface="Times New Roman"/>
              </a:rPr>
              <a:t> not living by the world’s values</a:t>
            </a:r>
          </a:p>
          <a:p>
            <a:pPr marL="457200" indent="-457200">
              <a:buFont typeface="+mj-lt"/>
              <a:buAutoNum type="arabicPeriod"/>
            </a:pPr>
            <a:r>
              <a:rPr lang="en-US" sz="2000" spc="120" dirty="0" smtClean="0">
                <a:solidFill>
                  <a:schemeClr val="bg1"/>
                </a:solidFill>
                <a:latin typeface="Times New Roman"/>
                <a:cs typeface="Times New Roman"/>
              </a:rPr>
              <a:t>Confessing Jesus Christ, without fear of offending</a:t>
            </a:r>
          </a:p>
        </p:txBody>
      </p:sp>
      <p:sp>
        <p:nvSpPr>
          <p:cNvPr id="3" name="Rectangle 2"/>
          <p:cNvSpPr/>
          <p:nvPr/>
        </p:nvSpPr>
        <p:spPr>
          <a:xfrm>
            <a:off x="-33140" y="1816240"/>
            <a:ext cx="8493572" cy="400110"/>
          </a:xfrm>
          <a:prstGeom prst="rect">
            <a:avLst/>
          </a:prstGeom>
        </p:spPr>
        <p:txBody>
          <a:bodyPr wrap="square">
            <a:spAutoFit/>
          </a:bodyPr>
          <a:lstStyle/>
          <a:p>
            <a:r>
              <a:rPr lang="en-US" sz="2000" spc="120" dirty="0">
                <a:solidFill>
                  <a:srgbClr val="FFFF00"/>
                </a:solidFill>
                <a:latin typeface="Times New Roman"/>
                <a:cs typeface="Times New Roman"/>
              </a:rPr>
              <a:t>Jesus looks for something different as evidence of </a:t>
            </a:r>
            <a:r>
              <a:rPr lang="en-US" sz="2000" spc="120" dirty="0" smtClean="0">
                <a:solidFill>
                  <a:srgbClr val="FFFF00"/>
                </a:solidFill>
                <a:latin typeface="Times New Roman"/>
                <a:cs typeface="Times New Roman"/>
              </a:rPr>
              <a:t>an alive church</a:t>
            </a:r>
            <a:endParaRPr lang="en-US" sz="2000" spc="120" dirty="0">
              <a:solidFill>
                <a:srgbClr val="FFFF00"/>
              </a:solidFill>
              <a:latin typeface="Times New Roman"/>
              <a:cs typeface="Times New Roman"/>
            </a:endParaRPr>
          </a:p>
        </p:txBody>
      </p:sp>
      <p:sp>
        <p:nvSpPr>
          <p:cNvPr id="11" name="Rectangle 10"/>
          <p:cNvSpPr/>
          <p:nvPr/>
        </p:nvSpPr>
        <p:spPr>
          <a:xfrm>
            <a:off x="0" y="3721596"/>
            <a:ext cx="8493572" cy="400110"/>
          </a:xfrm>
          <a:prstGeom prst="rect">
            <a:avLst/>
          </a:prstGeom>
        </p:spPr>
        <p:txBody>
          <a:bodyPr wrap="square">
            <a:spAutoFit/>
          </a:bodyPr>
          <a:lstStyle/>
          <a:p>
            <a:r>
              <a:rPr lang="en-US" sz="2000" spc="120" dirty="0" smtClean="0">
                <a:solidFill>
                  <a:srgbClr val="FFFF00"/>
                </a:solidFill>
                <a:latin typeface="Times New Roman"/>
                <a:cs typeface="Times New Roman"/>
              </a:rPr>
              <a:t>For a dead church to live again:</a:t>
            </a:r>
            <a:endParaRPr lang="en-US" sz="2000" spc="120" dirty="0">
              <a:solidFill>
                <a:srgbClr val="FFFF00"/>
              </a:solidFill>
              <a:latin typeface="Times New Roman"/>
              <a:cs typeface="Times New Roman"/>
            </a:endParaRPr>
          </a:p>
        </p:txBody>
      </p:sp>
      <p:sp>
        <p:nvSpPr>
          <p:cNvPr id="4" name="Rectangle 3"/>
          <p:cNvSpPr/>
          <p:nvPr/>
        </p:nvSpPr>
        <p:spPr>
          <a:xfrm>
            <a:off x="4619113" y="3992061"/>
            <a:ext cx="4302588" cy="369332"/>
          </a:xfrm>
          <a:prstGeom prst="rect">
            <a:avLst/>
          </a:prstGeom>
          <a:ln w="22225">
            <a:solidFill>
              <a:schemeClr val="bg1"/>
            </a:solidFill>
          </a:ln>
        </p:spPr>
        <p:txBody>
          <a:bodyPr wrap="none">
            <a:spAutoFit/>
          </a:bodyPr>
          <a:lstStyle/>
          <a:p>
            <a:r>
              <a:rPr lang="en-US" spc="120">
                <a:solidFill>
                  <a:schemeClr val="bg1"/>
                </a:solidFill>
                <a:latin typeface="Times New Roman"/>
                <a:cs typeface="Times New Roman"/>
              </a:rPr>
              <a:t>Wake up;  Remember;  Obey;  Repent</a:t>
            </a:r>
            <a:endParaRPr lang="en-US" spc="120" dirty="0">
              <a:solidFill>
                <a:schemeClr val="bg1"/>
              </a:solidFill>
              <a:latin typeface="Times New Roman"/>
              <a:cs typeface="Times New Roman"/>
            </a:endParaRPr>
          </a:p>
        </p:txBody>
      </p:sp>
      <p:sp>
        <p:nvSpPr>
          <p:cNvPr id="13" name="Rectangle 12"/>
          <p:cNvSpPr/>
          <p:nvPr/>
        </p:nvSpPr>
        <p:spPr>
          <a:xfrm>
            <a:off x="0" y="4406454"/>
            <a:ext cx="8493572" cy="400110"/>
          </a:xfrm>
          <a:prstGeom prst="rect">
            <a:avLst/>
          </a:prstGeom>
        </p:spPr>
        <p:txBody>
          <a:bodyPr wrap="square">
            <a:spAutoFit/>
          </a:bodyPr>
          <a:lstStyle/>
          <a:p>
            <a:r>
              <a:rPr lang="en-US" sz="2000" spc="120" dirty="0" smtClean="0">
                <a:solidFill>
                  <a:srgbClr val="FFFF00"/>
                </a:solidFill>
                <a:latin typeface="Times New Roman"/>
                <a:cs typeface="Times New Roman"/>
              </a:rPr>
              <a:t>If they don’t repent, the church will die.</a:t>
            </a:r>
            <a:endParaRPr lang="en-US" sz="2000" spc="120" dirty="0">
              <a:solidFill>
                <a:srgbClr val="FFFF00"/>
              </a:solidFill>
              <a:latin typeface="Times New Roman"/>
              <a:cs typeface="Times New Roman"/>
            </a:endParaRPr>
          </a:p>
        </p:txBody>
      </p:sp>
      <p:sp>
        <p:nvSpPr>
          <p:cNvPr id="17" name="TextBox 16"/>
          <p:cNvSpPr txBox="1"/>
          <p:nvPr/>
        </p:nvSpPr>
        <p:spPr>
          <a:xfrm>
            <a:off x="35226" y="4790790"/>
            <a:ext cx="9049771" cy="707886"/>
          </a:xfrm>
          <a:prstGeom prst="rect">
            <a:avLst/>
          </a:prstGeom>
          <a:noFill/>
        </p:spPr>
        <p:txBody>
          <a:bodyPr wrap="square" rtlCol="0">
            <a:spAutoFit/>
          </a:bodyPr>
          <a:lstStyle/>
          <a:p>
            <a:pPr marL="342900" indent="-342900">
              <a:buFont typeface="Arial" charset="0"/>
              <a:buChar char="•"/>
            </a:pPr>
            <a:r>
              <a:rPr lang="en-US" sz="2000" spc="120" dirty="0" smtClean="0">
                <a:solidFill>
                  <a:schemeClr val="bg1"/>
                </a:solidFill>
                <a:latin typeface="Times New Roman"/>
                <a:cs typeface="Times New Roman"/>
              </a:rPr>
              <a:t>The faithful are blessed with eternal life (their salvation is assured)</a:t>
            </a:r>
          </a:p>
          <a:p>
            <a:pPr marL="342900" indent="-342900">
              <a:buFont typeface="Arial" charset="0"/>
              <a:buChar char="•"/>
            </a:pPr>
            <a:r>
              <a:rPr lang="en-US" sz="2000" spc="120" dirty="0" smtClean="0">
                <a:solidFill>
                  <a:schemeClr val="bg1"/>
                </a:solidFill>
                <a:latin typeface="Times New Roman"/>
                <a:cs typeface="Times New Roman"/>
              </a:rPr>
              <a:t>Those who don’t repent </a:t>
            </a:r>
            <a:r>
              <a:rPr lang="mr-IN" sz="2000" spc="120" dirty="0" smtClean="0">
                <a:solidFill>
                  <a:schemeClr val="bg1"/>
                </a:solidFill>
                <a:latin typeface="Times New Roman"/>
                <a:cs typeface="Times New Roman"/>
              </a:rPr>
              <a:t>–</a:t>
            </a:r>
            <a:r>
              <a:rPr lang="en-US" sz="2000" spc="120" dirty="0" smtClean="0">
                <a:solidFill>
                  <a:schemeClr val="bg1"/>
                </a:solidFill>
                <a:latin typeface="Times New Roman"/>
                <a:cs typeface="Times New Roman"/>
              </a:rPr>
              <a:t> (their salvation is not so sure)</a:t>
            </a:r>
          </a:p>
        </p:txBody>
      </p:sp>
    </p:spTree>
    <p:extLst>
      <p:ext uri="{BB962C8B-B14F-4D97-AF65-F5344CB8AC3E}">
        <p14:creationId xmlns:p14="http://schemas.microsoft.com/office/powerpoint/2010/main" val="851604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830997"/>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Matthew 24 : 32 - 51</a:t>
            </a:r>
            <a:endParaRPr lang="en-AU" sz="4800" dirty="0" smtClean="0">
              <a:solidFill>
                <a:srgbClr val="FFFF66"/>
              </a:solidFill>
            </a:endParaRPr>
          </a:p>
        </p:txBody>
      </p:sp>
    </p:spTree>
    <p:extLst>
      <p:ext uri="{BB962C8B-B14F-4D97-AF65-F5344CB8AC3E}">
        <p14:creationId xmlns:p14="http://schemas.microsoft.com/office/powerpoint/2010/main" val="1928091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431709"/>
          </a:xfrm>
          <a:prstGeom prst="rect">
            <a:avLst/>
          </a:prstGeom>
          <a:noFill/>
          <a:ln w="9525">
            <a:noFill/>
            <a:miter lim="800000"/>
            <a:headEnd/>
            <a:tailEnd/>
          </a:ln>
        </p:spPr>
        <p:txBody>
          <a:bodyPr wrap="square">
            <a:prstTxWarp prst="textNoShape">
              <a:avLst/>
            </a:prstTxWarp>
            <a:spAutoFit/>
          </a:bodyPr>
          <a:lstStyle/>
          <a:p>
            <a:pPr>
              <a:spcAft>
                <a:spcPts val="0"/>
              </a:spcAft>
            </a:pPr>
            <a:r>
              <a:rPr lang="en-AU" sz="3100" b="1" baseline="30000">
                <a:solidFill>
                  <a:schemeClr val="bg1"/>
                </a:solidFill>
                <a:latin typeface="Arial" charset="0"/>
                <a:ea typeface="Arial" charset="0"/>
              </a:rPr>
              <a:t>32 </a:t>
            </a:r>
            <a:r>
              <a:rPr lang="en-AU" sz="3100">
                <a:solidFill>
                  <a:schemeClr val="bg1"/>
                </a:solidFill>
                <a:latin typeface="Times New Roman" charset="0"/>
                <a:ea typeface="Arial" charset="0"/>
              </a:rPr>
              <a:t>“From the fig tree learn its lesson:  as soon as </a:t>
            </a:r>
            <a:r>
              <a:rPr lang="en-AU" sz="3100" b="1">
                <a:solidFill>
                  <a:schemeClr val="bg1"/>
                </a:solidFill>
                <a:latin typeface="Times New Roman" charset="0"/>
                <a:ea typeface="Arial" charset="0"/>
              </a:rPr>
              <a:t>its</a:t>
            </a:r>
            <a:r>
              <a:rPr lang="en-AU" sz="3100">
                <a:solidFill>
                  <a:schemeClr val="bg1"/>
                </a:solidFill>
                <a:latin typeface="Times New Roman" charset="0"/>
                <a:ea typeface="Arial" charset="0"/>
              </a:rPr>
              <a:t> branch becomes tender and puts out its leaves, you know that summer is near.  </a:t>
            </a:r>
            <a:r>
              <a:rPr lang="en-AU" sz="3100" b="1" baseline="30000" dirty="0">
                <a:solidFill>
                  <a:schemeClr val="bg1"/>
                </a:solidFill>
                <a:latin typeface="Arial" charset="0"/>
                <a:ea typeface="Arial" charset="0"/>
              </a:rPr>
              <a:t>33 </a:t>
            </a:r>
            <a:r>
              <a:rPr lang="en-AU" sz="3100" dirty="0">
                <a:solidFill>
                  <a:schemeClr val="bg1"/>
                </a:solidFill>
                <a:latin typeface="Times New Roman" charset="0"/>
                <a:ea typeface="Arial" charset="0"/>
              </a:rPr>
              <a:t>So also, when you see all </a:t>
            </a:r>
            <a:r>
              <a:rPr lang="en-AU" sz="3100" b="1" dirty="0">
                <a:solidFill>
                  <a:schemeClr val="bg1"/>
                </a:solidFill>
                <a:latin typeface="Times New Roman" charset="0"/>
                <a:ea typeface="Arial" charset="0"/>
              </a:rPr>
              <a:t>these</a:t>
            </a:r>
            <a:r>
              <a:rPr lang="en-AU" sz="3100" dirty="0">
                <a:solidFill>
                  <a:schemeClr val="bg1"/>
                </a:solidFill>
                <a:latin typeface="Times New Roman" charset="0"/>
                <a:ea typeface="Arial" charset="0"/>
              </a:rPr>
              <a:t> things, you know that </a:t>
            </a:r>
            <a:r>
              <a:rPr lang="en-AU" sz="3100" b="1" dirty="0">
                <a:solidFill>
                  <a:schemeClr val="bg1"/>
                </a:solidFill>
                <a:latin typeface="Times New Roman" charset="0"/>
                <a:ea typeface="Arial" charset="0"/>
              </a:rPr>
              <a:t>he</a:t>
            </a:r>
            <a:r>
              <a:rPr lang="en-AU" sz="3100" dirty="0">
                <a:solidFill>
                  <a:schemeClr val="bg1"/>
                </a:solidFill>
                <a:latin typeface="Times New Roman" charset="0"/>
                <a:ea typeface="Arial" charset="0"/>
              </a:rPr>
              <a:t> is near, at the very gates.  </a:t>
            </a:r>
            <a:r>
              <a:rPr lang="en-AU" sz="3100" b="1" baseline="30000" dirty="0">
                <a:solidFill>
                  <a:schemeClr val="bg1"/>
                </a:solidFill>
                <a:latin typeface="Arial" charset="0"/>
                <a:ea typeface="Arial" charset="0"/>
              </a:rPr>
              <a:t>34 </a:t>
            </a:r>
            <a:r>
              <a:rPr lang="en-AU" sz="3100" dirty="0">
                <a:solidFill>
                  <a:schemeClr val="bg1"/>
                </a:solidFill>
                <a:latin typeface="Times New Roman" charset="0"/>
                <a:ea typeface="Arial" charset="0"/>
              </a:rPr>
              <a:t>Truly, I say to you, this generation will not pass away until all these things take place.  </a:t>
            </a:r>
            <a:r>
              <a:rPr lang="en-AU" sz="3100" b="1" baseline="30000" dirty="0">
                <a:solidFill>
                  <a:schemeClr val="bg1"/>
                </a:solidFill>
                <a:latin typeface="Arial" charset="0"/>
                <a:ea typeface="Arial" charset="0"/>
              </a:rPr>
              <a:t>35 </a:t>
            </a:r>
            <a:r>
              <a:rPr lang="en-AU" sz="3100" dirty="0">
                <a:solidFill>
                  <a:schemeClr val="bg1"/>
                </a:solidFill>
                <a:latin typeface="Times New Roman" charset="0"/>
                <a:ea typeface="Arial" charset="0"/>
              </a:rPr>
              <a:t>Heaven and earth will pass away, but my words will not pass away.</a:t>
            </a:r>
            <a:endParaRPr lang="en-GB" sz="31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595111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62870"/>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100" b="1" baseline="30000" dirty="0">
                <a:solidFill>
                  <a:schemeClr val="bg1"/>
                </a:solidFill>
                <a:latin typeface="Arial" charset="0"/>
                <a:ea typeface="Arial" charset="0"/>
              </a:rPr>
              <a:t>36 </a:t>
            </a:r>
            <a:r>
              <a:rPr lang="en-AU" sz="3100" dirty="0">
                <a:solidFill>
                  <a:schemeClr val="bg1"/>
                </a:solidFill>
                <a:latin typeface="Times New Roman" charset="0"/>
                <a:ea typeface="Arial" charset="0"/>
              </a:rPr>
              <a:t>“But concerning that day and hour no one knows, not even the angels of heaven, nor the Son, but the Father only.  </a:t>
            </a:r>
            <a:r>
              <a:rPr lang="en-AU" sz="3100" b="1" baseline="30000" dirty="0">
                <a:solidFill>
                  <a:schemeClr val="bg1"/>
                </a:solidFill>
                <a:latin typeface="Arial" charset="0"/>
                <a:ea typeface="Arial" charset="0"/>
              </a:rPr>
              <a:t>37 </a:t>
            </a:r>
            <a:r>
              <a:rPr lang="en-AU" sz="3100" dirty="0">
                <a:solidFill>
                  <a:schemeClr val="bg1"/>
                </a:solidFill>
                <a:latin typeface="Times New Roman" charset="0"/>
                <a:ea typeface="Arial" charset="0"/>
              </a:rPr>
              <a:t>For as were the days of Noah, so will be the coming of the Son of Man.  </a:t>
            </a:r>
            <a:r>
              <a:rPr lang="en-AU" sz="3100" b="1" baseline="30000" dirty="0">
                <a:solidFill>
                  <a:schemeClr val="bg1"/>
                </a:solidFill>
                <a:latin typeface="Arial" charset="0"/>
                <a:ea typeface="Arial" charset="0"/>
              </a:rPr>
              <a:t>38 </a:t>
            </a:r>
            <a:r>
              <a:rPr lang="en-AU" sz="3100" dirty="0">
                <a:solidFill>
                  <a:schemeClr val="bg1"/>
                </a:solidFill>
                <a:latin typeface="Times New Roman" charset="0"/>
                <a:ea typeface="Arial" charset="0"/>
              </a:rPr>
              <a:t>For as in those days before the flood they were eating and drinking, marrying and giving in marriage, until the day when Noah entered the ark, </a:t>
            </a:r>
            <a:r>
              <a:rPr lang="en-AU" sz="3100" b="1" baseline="30000" dirty="0">
                <a:solidFill>
                  <a:schemeClr val="bg1"/>
                </a:solidFill>
                <a:latin typeface="Arial" charset="0"/>
                <a:ea typeface="Arial" charset="0"/>
              </a:rPr>
              <a:t>39 </a:t>
            </a:r>
            <a:r>
              <a:rPr lang="en-AU" sz="3100" dirty="0">
                <a:solidFill>
                  <a:schemeClr val="bg1"/>
                </a:solidFill>
                <a:latin typeface="Times New Roman" charset="0"/>
                <a:ea typeface="Arial" charset="0"/>
              </a:rPr>
              <a:t>and they were unaware until the flood came and swept them all away, so will be the coming of the Son of Man.  </a:t>
            </a:r>
            <a:r>
              <a:rPr lang="en-AU" sz="3100" b="1" baseline="30000" dirty="0">
                <a:solidFill>
                  <a:schemeClr val="bg1"/>
                </a:solidFill>
                <a:latin typeface="Arial" charset="0"/>
                <a:ea typeface="Arial" charset="0"/>
              </a:rPr>
              <a:t>40 </a:t>
            </a:r>
            <a:r>
              <a:rPr lang="en-AU" sz="3100" dirty="0">
                <a:solidFill>
                  <a:schemeClr val="bg1"/>
                </a:solidFill>
                <a:latin typeface="Times New Roman" charset="0"/>
                <a:ea typeface="Arial" charset="0"/>
              </a:rPr>
              <a:t>Then two men will be in the field;  one will be taken and one left.</a:t>
            </a:r>
            <a:endParaRPr lang="en-GB" sz="31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546699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908762"/>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100" b="1" baseline="30000" dirty="0">
                <a:solidFill>
                  <a:schemeClr val="bg1"/>
                </a:solidFill>
                <a:latin typeface="Arial" charset="0"/>
                <a:ea typeface="Arial" charset="0"/>
              </a:rPr>
              <a:t>41 </a:t>
            </a:r>
            <a:r>
              <a:rPr lang="en-AU" sz="3100" dirty="0">
                <a:solidFill>
                  <a:schemeClr val="bg1"/>
                </a:solidFill>
                <a:latin typeface="Times New Roman" charset="0"/>
                <a:ea typeface="Arial" charset="0"/>
              </a:rPr>
              <a:t>Two women will be grinding at the mill;  one will be taken and one left.  </a:t>
            </a:r>
            <a:r>
              <a:rPr lang="en-AU" sz="3100" b="1" baseline="30000" dirty="0">
                <a:solidFill>
                  <a:schemeClr val="bg1"/>
                </a:solidFill>
                <a:latin typeface="Arial" charset="0"/>
                <a:ea typeface="Arial" charset="0"/>
              </a:rPr>
              <a:t>42 </a:t>
            </a:r>
            <a:r>
              <a:rPr lang="en-AU" sz="3100" dirty="0">
                <a:solidFill>
                  <a:schemeClr val="bg1"/>
                </a:solidFill>
                <a:latin typeface="Times New Roman" charset="0"/>
                <a:ea typeface="Arial" charset="0"/>
              </a:rPr>
              <a:t>Therefore, stay awake, for you do not know on what day your Lord is coming.  </a:t>
            </a:r>
            <a:r>
              <a:rPr lang="en-AU" sz="3100" b="1" baseline="30000" dirty="0">
                <a:solidFill>
                  <a:schemeClr val="bg1"/>
                </a:solidFill>
                <a:latin typeface="Arial" charset="0"/>
                <a:ea typeface="Arial" charset="0"/>
              </a:rPr>
              <a:t>43 </a:t>
            </a:r>
            <a:r>
              <a:rPr lang="en-AU" sz="3100" dirty="0">
                <a:solidFill>
                  <a:schemeClr val="bg1"/>
                </a:solidFill>
                <a:latin typeface="Times New Roman" charset="0"/>
                <a:ea typeface="Arial" charset="0"/>
              </a:rPr>
              <a:t>But know this, that if the master of the house had known in what part of the night the thief was coming, he would have stayed awake and would not have let his house be broken into.  </a:t>
            </a:r>
            <a:r>
              <a:rPr lang="en-AU" sz="3100" b="1" baseline="30000" dirty="0">
                <a:solidFill>
                  <a:schemeClr val="bg1"/>
                </a:solidFill>
                <a:latin typeface="Arial" charset="0"/>
                <a:ea typeface="Arial" charset="0"/>
              </a:rPr>
              <a:t>44 </a:t>
            </a:r>
            <a:r>
              <a:rPr lang="en-AU" sz="3100" dirty="0">
                <a:solidFill>
                  <a:schemeClr val="bg1"/>
                </a:solidFill>
                <a:latin typeface="Times New Roman" charset="0"/>
                <a:ea typeface="Arial" charset="0"/>
              </a:rPr>
              <a:t>Therefore you also </a:t>
            </a:r>
            <a:r>
              <a:rPr lang="en-AU" sz="3100" u="sng" dirty="0">
                <a:solidFill>
                  <a:schemeClr val="bg1"/>
                </a:solidFill>
                <a:latin typeface="Times New Roman" charset="0"/>
                <a:ea typeface="Arial" charset="0"/>
              </a:rPr>
              <a:t>must be ready</a:t>
            </a:r>
            <a:r>
              <a:rPr lang="en-AU" sz="3100" dirty="0">
                <a:solidFill>
                  <a:schemeClr val="bg1"/>
                </a:solidFill>
                <a:latin typeface="Times New Roman" charset="0"/>
                <a:ea typeface="Arial" charset="0"/>
              </a:rPr>
              <a:t>, for the Son of Man is coming at an hour you </a:t>
            </a:r>
            <a:r>
              <a:rPr lang="en-AU" sz="3100" b="1" dirty="0">
                <a:solidFill>
                  <a:schemeClr val="bg1"/>
                </a:solidFill>
                <a:latin typeface="Times New Roman" charset="0"/>
                <a:ea typeface="Arial" charset="0"/>
              </a:rPr>
              <a:t>do not expect</a:t>
            </a:r>
            <a:r>
              <a:rPr lang="en-AU" sz="3100" dirty="0">
                <a:solidFill>
                  <a:schemeClr val="bg1"/>
                </a:solidFill>
                <a:latin typeface="Times New Roman" charset="0"/>
                <a:ea typeface="Arial" charset="0"/>
              </a:rPr>
              <a:t>.</a:t>
            </a:r>
            <a:endParaRPr lang="en-GB" sz="31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063164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816977"/>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100" b="1" baseline="30000">
                <a:solidFill>
                  <a:schemeClr val="bg1"/>
                </a:solidFill>
                <a:latin typeface="Arial" charset="0"/>
                <a:ea typeface="Arial" charset="0"/>
              </a:rPr>
              <a:t>45 </a:t>
            </a:r>
            <a:r>
              <a:rPr lang="en-AU" sz="3100">
                <a:solidFill>
                  <a:schemeClr val="bg1"/>
                </a:solidFill>
                <a:latin typeface="Times New Roman" charset="0"/>
                <a:ea typeface="Arial" charset="0"/>
              </a:rPr>
              <a:t>“Who then is the faithful and wise servant, whom his master has set over his household, to give them their food at the proper time?  </a:t>
            </a:r>
            <a:r>
              <a:rPr lang="en-AU" sz="3100" b="1" baseline="30000" dirty="0">
                <a:solidFill>
                  <a:schemeClr val="bg1"/>
                </a:solidFill>
                <a:latin typeface="Arial" charset="0"/>
                <a:ea typeface="Arial" charset="0"/>
              </a:rPr>
              <a:t>46 </a:t>
            </a:r>
            <a:r>
              <a:rPr lang="en-AU" sz="3100" dirty="0">
                <a:solidFill>
                  <a:schemeClr val="bg1"/>
                </a:solidFill>
                <a:latin typeface="Times New Roman" charset="0"/>
                <a:ea typeface="Arial" charset="0"/>
              </a:rPr>
              <a:t>Blessed is that servant whom his master will find so doing when he comes.  </a:t>
            </a:r>
            <a:r>
              <a:rPr lang="en-AU" sz="3100" b="1" baseline="30000" dirty="0">
                <a:solidFill>
                  <a:schemeClr val="bg1"/>
                </a:solidFill>
                <a:latin typeface="Arial" charset="0"/>
                <a:ea typeface="Arial" charset="0"/>
              </a:rPr>
              <a:t>47 </a:t>
            </a:r>
            <a:r>
              <a:rPr lang="en-AU" sz="3100" dirty="0">
                <a:solidFill>
                  <a:schemeClr val="bg1"/>
                </a:solidFill>
                <a:latin typeface="Times New Roman" charset="0"/>
                <a:ea typeface="Arial" charset="0"/>
              </a:rPr>
              <a:t>Truly, I say to you, he will set him over all his possessions.  </a:t>
            </a:r>
            <a:r>
              <a:rPr lang="en-AU" sz="3100" b="1" baseline="30000" dirty="0">
                <a:solidFill>
                  <a:schemeClr val="bg1"/>
                </a:solidFill>
                <a:latin typeface="Arial" charset="0"/>
                <a:ea typeface="Arial" charset="0"/>
              </a:rPr>
              <a:t>48 </a:t>
            </a:r>
            <a:r>
              <a:rPr lang="en-AU" sz="3100" dirty="0">
                <a:solidFill>
                  <a:schemeClr val="bg1"/>
                </a:solidFill>
                <a:latin typeface="Times New Roman" charset="0"/>
                <a:ea typeface="Arial" charset="0"/>
              </a:rPr>
              <a:t>But if that wicked servant says to himself, ‘My master is delayed,’ </a:t>
            </a:r>
            <a:r>
              <a:rPr lang="en-AU" sz="3100" b="1" baseline="30000" dirty="0">
                <a:solidFill>
                  <a:schemeClr val="bg1"/>
                </a:solidFill>
                <a:latin typeface="Arial" charset="0"/>
                <a:ea typeface="Arial" charset="0"/>
              </a:rPr>
              <a:t>49 </a:t>
            </a:r>
            <a:r>
              <a:rPr lang="en-AU" sz="3100" dirty="0">
                <a:solidFill>
                  <a:schemeClr val="bg1"/>
                </a:solidFill>
                <a:latin typeface="Times New Roman" charset="0"/>
                <a:ea typeface="Arial" charset="0"/>
              </a:rPr>
              <a:t>and begins to beat his fellow servants and eats and drinks with drunkards, </a:t>
            </a:r>
            <a:r>
              <a:rPr lang="en-AU" sz="3100" b="1" baseline="30000" dirty="0">
                <a:solidFill>
                  <a:schemeClr val="bg1"/>
                </a:solidFill>
                <a:latin typeface="Arial" charset="0"/>
                <a:ea typeface="Arial" charset="0"/>
              </a:rPr>
              <a:t>50 </a:t>
            </a:r>
            <a:r>
              <a:rPr lang="en-AU" sz="3100" dirty="0">
                <a:solidFill>
                  <a:schemeClr val="bg1"/>
                </a:solidFill>
                <a:latin typeface="Times New Roman" charset="0"/>
                <a:ea typeface="Arial" charset="0"/>
              </a:rPr>
              <a:t>the master of that servant will come on a day when he does not expect him and at an hour he does not know </a:t>
            </a:r>
            <a:r>
              <a:rPr lang="en-AU" sz="3100" b="1" baseline="30000" dirty="0">
                <a:solidFill>
                  <a:schemeClr val="bg1"/>
                </a:solidFill>
                <a:latin typeface="Arial" charset="0"/>
                <a:ea typeface="Arial" charset="0"/>
              </a:rPr>
              <a:t>51 </a:t>
            </a:r>
            <a:r>
              <a:rPr lang="en-AU" sz="3100" dirty="0">
                <a:solidFill>
                  <a:schemeClr val="bg1"/>
                </a:solidFill>
                <a:latin typeface="Times New Roman" charset="0"/>
                <a:ea typeface="Arial" charset="0"/>
              </a:rPr>
              <a:t>and will cut him in pieces and put him with the hypocrites.  In that place there will be weeping and gnashing of teeth.</a:t>
            </a:r>
            <a:endParaRPr lang="en-GB" sz="31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855377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830997"/>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Revelation </a:t>
            </a:r>
            <a:r>
              <a:rPr lang="en-AU" sz="4800" dirty="0" smtClean="0">
                <a:solidFill>
                  <a:srgbClr val="FFFF66"/>
                </a:solidFill>
              </a:rPr>
              <a:t>3:1-6</a:t>
            </a: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77544"/>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US" sz="3100" b="1">
                <a:solidFill>
                  <a:schemeClr val="bg1"/>
                </a:solidFill>
                <a:latin typeface="Times New Roman" charset="0"/>
                <a:ea typeface="Times New Roman" charset="0"/>
                <a:cs typeface="Times New Roman" charset="0"/>
              </a:rPr>
              <a:t>3 </a:t>
            </a:r>
            <a:r>
              <a:rPr lang="en-US" sz="3100">
                <a:solidFill>
                  <a:schemeClr val="bg1"/>
                </a:solidFill>
                <a:latin typeface="Times New Roman" charset="0"/>
                <a:ea typeface="Times New Roman" charset="0"/>
                <a:cs typeface="Times New Roman" charset="0"/>
              </a:rPr>
              <a:t>“And to the angel of the church in Sardis write: ‘The words of him who has the seven spirits of God and the seven stars. </a:t>
            </a:r>
            <a:endParaRPr lang="en-GB" sz="3100" dirty="0">
              <a:solidFill>
                <a:schemeClr val="bg1"/>
              </a:solidFill>
              <a:latin typeface="Times New Roman" charset="0"/>
              <a:ea typeface="Times New Roman" charset="0"/>
              <a:cs typeface="Times New Roman" charset="0"/>
            </a:endParaRPr>
          </a:p>
          <a:p>
            <a:r>
              <a:rPr lang="en-US" sz="3100" dirty="0">
                <a:solidFill>
                  <a:schemeClr val="bg1"/>
                </a:solidFill>
                <a:latin typeface="Times New Roman" charset="0"/>
                <a:ea typeface="Times New Roman" charset="0"/>
                <a:cs typeface="Times New Roman" charset="0"/>
              </a:rPr>
              <a:t>“ ‘I know your works. You have the reputation of being alive, but you are dead. </a:t>
            </a:r>
            <a:r>
              <a:rPr lang="en-US" sz="3100" b="1" baseline="30000" dirty="0">
                <a:solidFill>
                  <a:schemeClr val="bg1"/>
                </a:solidFill>
                <a:latin typeface="Times New Roman" charset="0"/>
                <a:ea typeface="Times New Roman" charset="0"/>
                <a:cs typeface="Times New Roman" charset="0"/>
              </a:rPr>
              <a:t>2 </a:t>
            </a:r>
            <a:r>
              <a:rPr lang="en-US" sz="3100" dirty="0">
                <a:solidFill>
                  <a:schemeClr val="bg1"/>
                </a:solidFill>
                <a:latin typeface="Times New Roman" charset="0"/>
                <a:ea typeface="Times New Roman" charset="0"/>
                <a:cs typeface="Times New Roman" charset="0"/>
              </a:rPr>
              <a:t>Wake up, and strengthen what remains and is about to die, for I have not found your works complete in the sight of my God. </a:t>
            </a:r>
            <a:r>
              <a:rPr lang="en-US" sz="3100" b="1" baseline="30000" dirty="0">
                <a:solidFill>
                  <a:schemeClr val="bg1"/>
                </a:solidFill>
                <a:latin typeface="Times New Roman" charset="0"/>
                <a:ea typeface="Times New Roman" charset="0"/>
                <a:cs typeface="Times New Roman" charset="0"/>
              </a:rPr>
              <a:t>3 </a:t>
            </a:r>
            <a:r>
              <a:rPr lang="en-US" sz="3100" dirty="0">
                <a:solidFill>
                  <a:schemeClr val="bg1"/>
                </a:solidFill>
                <a:latin typeface="Times New Roman" charset="0"/>
                <a:ea typeface="Times New Roman" charset="0"/>
                <a:cs typeface="Times New Roman" charset="0"/>
              </a:rPr>
              <a:t>Remember, then, what you received and heard. Keep it, and repent. If you will not wake up, I will come like a thief, and you will not know at what hour I will come against you.</a:t>
            </a:r>
            <a:r>
              <a:rPr lang="en-GB" sz="3100" dirty="0">
                <a:solidFill>
                  <a:schemeClr val="bg1"/>
                </a:solidFill>
                <a:latin typeface="Times New Roman" charset="0"/>
                <a:ea typeface="Times New Roman" charset="0"/>
                <a:cs typeface="Times New Roman" charset="0"/>
              </a:rPr>
              <a:t> </a:t>
            </a:r>
            <a:endParaRPr lang="en-GB" sz="31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094142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908762"/>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US" sz="3100" b="1" baseline="30000" dirty="0">
                <a:solidFill>
                  <a:schemeClr val="bg1"/>
                </a:solidFill>
                <a:latin typeface="Times New Roman" charset="0"/>
                <a:ea typeface="Times New Roman" charset="0"/>
                <a:cs typeface="Times New Roman" charset="0"/>
              </a:rPr>
              <a:t>4 </a:t>
            </a:r>
            <a:r>
              <a:rPr lang="en-US" sz="3100" dirty="0">
                <a:solidFill>
                  <a:schemeClr val="bg1"/>
                </a:solidFill>
                <a:latin typeface="Times New Roman" charset="0"/>
                <a:ea typeface="Times New Roman" charset="0"/>
                <a:cs typeface="Times New Roman" charset="0"/>
              </a:rPr>
              <a:t>Yet you have still a few names in Sardis, people who have not soiled their garments, and they will walk with me in white, for they are worthy. </a:t>
            </a:r>
            <a:r>
              <a:rPr lang="en-US" sz="3100" b="1" baseline="30000" dirty="0">
                <a:solidFill>
                  <a:schemeClr val="bg1"/>
                </a:solidFill>
                <a:latin typeface="Times New Roman" charset="0"/>
                <a:ea typeface="Times New Roman" charset="0"/>
                <a:cs typeface="Times New Roman" charset="0"/>
              </a:rPr>
              <a:t>5 </a:t>
            </a:r>
            <a:r>
              <a:rPr lang="en-US" sz="3100" dirty="0">
                <a:solidFill>
                  <a:schemeClr val="bg1"/>
                </a:solidFill>
                <a:latin typeface="Times New Roman" charset="0"/>
                <a:ea typeface="Times New Roman" charset="0"/>
                <a:cs typeface="Times New Roman" charset="0"/>
              </a:rPr>
              <a:t>The one who conquers will be clothed thus in white garments, and I will never blot his name out of the book of life. I will confess his name before my Father and before his angels. </a:t>
            </a:r>
            <a:r>
              <a:rPr lang="en-US" sz="3100" b="1" baseline="30000" dirty="0">
                <a:solidFill>
                  <a:schemeClr val="bg1"/>
                </a:solidFill>
                <a:latin typeface="Times New Roman" charset="0"/>
                <a:ea typeface="Times New Roman" charset="0"/>
                <a:cs typeface="Times New Roman" charset="0"/>
              </a:rPr>
              <a:t>6 </a:t>
            </a:r>
            <a:r>
              <a:rPr lang="en-US" sz="3100" dirty="0">
                <a:solidFill>
                  <a:schemeClr val="bg1"/>
                </a:solidFill>
                <a:latin typeface="Times New Roman" charset="0"/>
                <a:ea typeface="Times New Roman" charset="0"/>
                <a:cs typeface="Times New Roman" charset="0"/>
              </a:rPr>
              <a:t>He who has an ear, let him hear what the Spirit says to the churches.’ </a:t>
            </a:r>
            <a:endParaRPr lang="en-GB" sz="31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45301</TotalTime>
  <Words>465</Words>
  <Application>Microsoft Macintosh PowerPoint</Application>
  <PresentationFormat>On-screen Show (16:10)</PresentationFormat>
  <Paragraphs>63</Paragraphs>
  <Slides>13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Calibri</vt:lpstr>
      <vt:lpstr>Iowan Old Style Black</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565</cp:revision>
  <cp:lastPrinted>2017-03-31T04:22:41Z</cp:lastPrinted>
  <dcterms:created xsi:type="dcterms:W3CDTF">2016-11-04T06:28:01Z</dcterms:created>
  <dcterms:modified xsi:type="dcterms:W3CDTF">2017-03-31T04:28:24Z</dcterms:modified>
</cp:coreProperties>
</file>